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4"/>
    <p:sldMasterId id="2147484016" r:id="rId5"/>
    <p:sldMasterId id="2147483850" r:id="rId6"/>
    <p:sldMasterId id="2147483660" r:id="rId7"/>
  </p:sldMasterIdLst>
  <p:notesMasterIdLst>
    <p:notesMasterId r:id="rId28"/>
  </p:notesMasterIdLst>
  <p:sldIdLst>
    <p:sldId id="2217" r:id="rId8"/>
    <p:sldId id="2215" r:id="rId9"/>
    <p:sldId id="2216" r:id="rId10"/>
    <p:sldId id="2218" r:id="rId11"/>
    <p:sldId id="2219" r:id="rId12"/>
    <p:sldId id="2076138216" r:id="rId13"/>
    <p:sldId id="2206" r:id="rId14"/>
    <p:sldId id="1903" r:id="rId15"/>
    <p:sldId id="2079" r:id="rId16"/>
    <p:sldId id="2066" r:id="rId17"/>
    <p:sldId id="2070" r:id="rId18"/>
    <p:sldId id="2068" r:id="rId19"/>
    <p:sldId id="2084" r:id="rId20"/>
    <p:sldId id="2081" r:id="rId21"/>
    <p:sldId id="2073" r:id="rId22"/>
    <p:sldId id="1988" r:id="rId23"/>
    <p:sldId id="2082" r:id="rId24"/>
    <p:sldId id="1989" r:id="rId25"/>
    <p:sldId id="2083" r:id="rId26"/>
    <p:sldId id="20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92726A-823D-4C64-8055-F59DCF9B08E5}">
          <p14:sldIdLst>
            <p14:sldId id="2217"/>
            <p14:sldId id="2215"/>
            <p14:sldId id="2216"/>
            <p14:sldId id="2218"/>
            <p14:sldId id="2219"/>
          </p14:sldIdLst>
        </p14:section>
        <p14:section name="Module 1" id="{82FB6DC2-BD57-4B3C-AA0D-7E067198F45A}">
          <p14:sldIdLst>
            <p14:sldId id="2076138216"/>
            <p14:sldId id="2206"/>
            <p14:sldId id="1903"/>
            <p14:sldId id="2079"/>
            <p14:sldId id="2066"/>
            <p14:sldId id="2070"/>
            <p14:sldId id="2068"/>
            <p14:sldId id="2084"/>
            <p14:sldId id="2081"/>
            <p14:sldId id="2073"/>
            <p14:sldId id="1988"/>
            <p14:sldId id="2082"/>
            <p14:sldId id="1989"/>
            <p14:sldId id="2083"/>
            <p14:sldId id="20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D4FFB-72E5-4A0A-A509-D0D570AF0A14}" v="9" dt="2020-07-22T19:25:10.945"/>
    <p1510:client id="{8A5A32BA-AC05-D505-82A4-0312EE7AF924}" v="1" dt="2020-07-24T22:08:47.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68" autoAdjust="0"/>
    <p:restoredTop sz="94660"/>
  </p:normalViewPr>
  <p:slideViewPr>
    <p:cSldViewPr snapToGrid="0">
      <p:cViewPr varScale="1">
        <p:scale>
          <a:sx n="104" d="100"/>
          <a:sy n="104" d="100"/>
        </p:scale>
        <p:origin x="492" y="108"/>
      </p:cViewPr>
      <p:guideLst/>
    </p:cSldViewPr>
  </p:slideViewPr>
  <p:notesTextViewPr>
    <p:cViewPr>
      <p:scale>
        <a:sx n="1" d="1"/>
        <a:sy n="1" d="1"/>
      </p:scale>
      <p:origin x="0" y="0"/>
    </p:cViewPr>
  </p:notesTextViewPr>
  <p:notesViewPr>
    <p:cSldViewPr snapToGrid="0">
      <p:cViewPr>
        <p:scale>
          <a:sx n="100" d="100"/>
          <a:sy n="100" d="100"/>
        </p:scale>
        <p:origin x="3468" y="-4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772D4FFB-72E5-4A0A-A509-D0D570AF0A14}"/>
    <pc:docChg chg="addSld delSld modSld addMainMaster modSection">
      <pc:chgData name="Julie Descamp (CLEARWATER GROUP LLC)" userId="5ec9b45e-09f7-4acb-ae45-95f738816775" providerId="ADAL" clId="{772D4FFB-72E5-4A0A-A509-D0D570AF0A14}" dt="2020-07-22T19:27:55.399" v="5" actId="6549"/>
      <pc:docMkLst>
        <pc:docMk/>
      </pc:docMkLst>
      <pc:sldChg chg="del">
        <pc:chgData name="Julie Descamp (CLEARWATER GROUP LLC)" userId="5ec9b45e-09f7-4acb-ae45-95f738816775" providerId="ADAL" clId="{772D4FFB-72E5-4A0A-A509-D0D570AF0A14}" dt="2020-07-22T19:24:59.641" v="3" actId="47"/>
        <pc:sldMkLst>
          <pc:docMk/>
          <pc:sldMk cId="3283120927" sldId="1947"/>
        </pc:sldMkLst>
      </pc:sldChg>
      <pc:sldChg chg="modSp add mod">
        <pc:chgData name="Julie Descamp (CLEARWATER GROUP LLC)" userId="5ec9b45e-09f7-4acb-ae45-95f738816775" providerId="ADAL" clId="{772D4FFB-72E5-4A0A-A509-D0D570AF0A14}" dt="2020-07-22T19:27:55.399" v="5" actId="6549"/>
        <pc:sldMkLst>
          <pc:docMk/>
          <pc:sldMk cId="633729110" sldId="2076138216"/>
        </pc:sldMkLst>
        <pc:spChg chg="mod">
          <ac:chgData name="Julie Descamp (CLEARWATER GROUP LLC)" userId="5ec9b45e-09f7-4acb-ae45-95f738816775" providerId="ADAL" clId="{772D4FFB-72E5-4A0A-A509-D0D570AF0A14}" dt="2020-07-22T19:24:42.177" v="1"/>
          <ac:spMkLst>
            <pc:docMk/>
            <pc:sldMk cId="633729110" sldId="2076138216"/>
            <ac:spMk id="2" creationId="{00000000-0000-0000-0000-000000000000}"/>
          </ac:spMkLst>
        </pc:spChg>
        <pc:spChg chg="mod">
          <ac:chgData name="Julie Descamp (CLEARWATER GROUP LLC)" userId="5ec9b45e-09f7-4acb-ae45-95f738816775" providerId="ADAL" clId="{772D4FFB-72E5-4A0A-A509-D0D570AF0A14}" dt="2020-07-22T19:27:55.399"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772D4FFB-72E5-4A0A-A509-D0D570AF0A14}" dt="2020-07-22T19:24:17.938" v="0" actId="22"/>
        <pc:sldMasterMkLst>
          <pc:docMk/>
          <pc:sldMasterMk cId="87487412" sldId="2147483660"/>
        </pc:sldMasterMkLst>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772D4FFB-72E5-4A0A-A509-D0D570AF0A14}" dt="2020-07-22T19:24:59.641" v="3" actId="47"/>
        <pc:sldMasterMkLst>
          <pc:docMk/>
          <pc:sldMasterMk cId="662980139" sldId="2147484016"/>
        </pc:sldMasterMkLst>
        <pc:sldLayoutChg chg="del">
          <pc:chgData name="Julie Descamp (CLEARWATER GROUP LLC)" userId="5ec9b45e-09f7-4acb-ae45-95f738816775" providerId="ADAL" clId="{772D4FFB-72E5-4A0A-A509-D0D570AF0A14}" dt="2020-07-22T19:24:59.6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AD71E-DA74-48BF-A7DB-8894FDE64919}"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43CB-CD60-4A17-A320-F3F2AD5A5AF0}"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8347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icrosoft.sharepoint.com/:w:/t/MOCtoBaselineevents/EUsQYbuqDt1ImsQMn8hUh9kBdml-_9siCSuHVj9t6id6Ug?e=VF6v5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本幻灯片的目标是传达以下理念：用户希望能够另辟蹊径，使雇主受益；</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如果员工能够使用 Microsoft 工具解决自己的问题</a:t>
            </a:r>
          </a:p>
          <a:p>
            <a:endParaRPr lang="en-US">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a:latin typeface="Calibri" panose="020F0502020204030204" pitchFamily="34" charset="0"/>
                <a:ea typeface="微软雅黑" panose="020B0503020204020204" pitchFamily="34" charset="-122"/>
              </a:rPr>
              <a:t>- 他们将最大限度地增加公司对 Microsoft 技术投资的价值</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 他们会学以致用</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 他们会创新</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57BD1B-9439-416C-B779-2C85F9F8E16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89866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03918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1999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7727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78B43CB-CD60-4A17-A320-F3F2AD5A5AF0}" type="slidenum">
              <a:rPr lang="en-US" smtClean="0">
                <a:latin typeface="Calibri" panose="020F0502020204030204" pitchFamily="34" charset="0"/>
                <a:ea typeface="微软雅黑" panose="020B0503020204020204" pitchFamily="34" charset="-122"/>
              </a:r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2290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05586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5498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2535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各自的优点、缺点和实现差异。</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2350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3635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850">
                <a:latin typeface="Segoe UI" panose="020B0502040204020203" pitchFamily="34" charset="0"/>
                <a:ea typeface="微软雅黑" panose="020B0503020204020204" pitchFamily="34" charset="-122"/>
                <a:cs typeface="Segoe UI"/>
              </a:rPr>
              <a:t>Microsoft 365 以流程管理和流程自动化为本。我们认为它取代某些流程是理所当然的 - 例如使用涂改液进行编辑，或者真的将文档剪切，并粘贴在一起。而且，我们很难想象没有 Excel 的情况。当我们的祖父母工作时，直方图/数据透视表是否存在？</a:t>
            </a:r>
          </a:p>
          <a:p>
            <a:endParaRPr lang="en-US" sz="850">
              <a:latin typeface="Segoe UI" panose="020B0502040204020203" pitchFamily="34" charset="0"/>
              <a:ea typeface="微软雅黑" panose="020B0503020204020204" pitchFamily="34" charset="-122"/>
              <a:cs typeface="Segoe UI"/>
            </a:endParaRPr>
          </a:p>
          <a:p>
            <a:r>
              <a:rPr lang="zh-cn" sz="850">
                <a:latin typeface="Segoe UI" panose="020B0502040204020203" pitchFamily="34" charset="0"/>
                <a:ea typeface="微软雅黑" panose="020B0503020204020204" pitchFamily="34" charset="-122"/>
                <a:cs typeface="Segoe UI"/>
              </a:rPr>
              <a:t>所以，是的，很多事都发生了翻天覆地的变化。</a:t>
            </a:r>
          </a:p>
          <a:p>
            <a:endParaRPr lang="en-US" sz="850">
              <a:latin typeface="Segoe UI" panose="020B0502040204020203" pitchFamily="34" charset="0"/>
              <a:ea typeface="微软雅黑" panose="020B0503020204020204" pitchFamily="34" charset="-122"/>
              <a:cs typeface="Segoe UI"/>
            </a:endParaRPr>
          </a:p>
          <a:p>
            <a:r>
              <a:rPr lang="zh-cn" sz="800">
                <a:latin typeface="Calibri" panose="020F0502020204030204" pitchFamily="34" charset="0"/>
                <a:ea typeface="微软雅黑" panose="020B0503020204020204" pitchFamily="34" charset="-122"/>
              </a:rPr>
              <a:t>我们的沟通方式。</a:t>
            </a:r>
          </a:p>
          <a:p>
            <a:r>
              <a:rPr lang="zh-cn" sz="800">
                <a:latin typeface="Calibri" panose="020F0502020204030204" pitchFamily="34" charset="0"/>
                <a:ea typeface="微软雅黑" panose="020B0503020204020204" pitchFamily="34" charset="-122"/>
              </a:rPr>
              <a:t>我们存储和归档信息的方式</a:t>
            </a:r>
          </a:p>
          <a:p>
            <a:r>
              <a:rPr lang="zh-cn" sz="800">
                <a:latin typeface="Calibri" panose="020F0502020204030204" pitchFamily="34" charset="0"/>
                <a:ea typeface="微软雅黑" panose="020B0503020204020204" pitchFamily="34" charset="-122"/>
              </a:rPr>
              <a:t>我们搜索和找到知识的方式。</a:t>
            </a:r>
          </a:p>
          <a:p>
            <a:endParaRPr lang="en-US" sz="800">
              <a:latin typeface="Calibri" panose="020F0502020204030204" pitchFamily="34" charset="0"/>
              <a:ea typeface="微软雅黑" panose="020B0503020204020204" pitchFamily="34" charset="-122"/>
            </a:endParaRPr>
          </a:p>
          <a:p>
            <a:r>
              <a:rPr lang="zh-cn" sz="800">
                <a:latin typeface="Calibri" panose="020F0502020204030204" pitchFamily="34" charset="0"/>
                <a:ea typeface="微软雅黑" panose="020B0503020204020204" pitchFamily="34" charset="-122"/>
              </a:rPr>
              <a:t>一切都已改变。但转型永远不会停止。而且，人们设想利用 Microsoft 365 等产品的功能实现大规模业务流程转型。</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1" y="8685213"/>
            <a:ext cx="3884613"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10:40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zh-cn" baseline="0">
                <a:latin typeface="Calibri" panose="020F0502020204030204" pitchFamily="34" charset="0"/>
                <a:ea typeface="微软雅黑" panose="020B0503020204020204" pitchFamily="34" charset="-122"/>
              </a:rPr>
              <a:t>演示资源位于：</a:t>
            </a:r>
            <a:r>
              <a:rPr kumimoji="0" lang="zh-cn"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hlinkClick r:id="rId3">
                  <a:extLst>
                    <a:ext uri="{A12FA001-AC4F-418D-AE19-62706E023703}">
                      <ahyp:hlinkClr xmlns:ahyp="http://schemas.microsoft.com/office/drawing/2018/hyperlinkcolor" val="tx"/>
                    </a:ext>
                  </a:extLst>
                </a:hlinkClick>
              </a:rPr>
              <a:t>在 Azure Active Directory 中注册应用程序</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zh-cn"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rPr>
              <a:t>https://microsoft.sharepoint.com/:w:/t/MOCtoBaselineevents/EUsQYbuqDt1ImsQMn8hUh9kBdml-_9siCSuHVj9t6id6Ug?e=VF6v5T</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endParaRPr>
          </a:p>
          <a:p>
            <a:pPr marL="0" indent="0">
              <a:buFontTx/>
              <a:buNone/>
            </a:pPr>
            <a:endParaRPr lang="en-US" baseline="0">
              <a:latin typeface="Calibri" panose="020F0502020204030204" pitchFamily="34" charset="0"/>
              <a:ea typeface="微软雅黑" panose="020B0503020204020204" pitchFamily="34" charset="-122"/>
            </a:endParaRP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79110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850">
                <a:latin typeface="Segoe UI" panose="020B0502040204020203" pitchFamily="34" charset="0"/>
                <a:ea typeface="微软雅黑" panose="020B0503020204020204" pitchFamily="34" charset="-122"/>
                <a:cs typeface="Segoe UI"/>
              </a:rPr>
              <a:t>Microsoft 365 以流程管理和流程自动化为本。我们认为它取代某些流程是理所当然的 - 例如使用涂改液进行编辑，或者真的将文档剪切，并粘贴在一起。而且，我们很难想象没有 Excel 的情况。当我们的祖父母工作时，直方图/数据透视表是否存在？</a:t>
            </a:r>
          </a:p>
          <a:p>
            <a:endParaRPr lang="en-US" sz="850">
              <a:latin typeface="Segoe UI" panose="020B0502040204020203" pitchFamily="34" charset="0"/>
              <a:ea typeface="微软雅黑" panose="020B0503020204020204" pitchFamily="34" charset="-122"/>
              <a:cs typeface="Segoe UI"/>
            </a:endParaRPr>
          </a:p>
          <a:p>
            <a:r>
              <a:rPr lang="zh-cn" sz="850">
                <a:latin typeface="Segoe UI" panose="020B0502040204020203" pitchFamily="34" charset="0"/>
                <a:ea typeface="微软雅黑" panose="020B0503020204020204" pitchFamily="34" charset="-122"/>
                <a:cs typeface="Segoe UI"/>
              </a:rPr>
              <a:t>所以，是的，很多事都发生了翻天覆地的变化。</a:t>
            </a:r>
          </a:p>
          <a:p>
            <a:endParaRPr lang="en-US" sz="850">
              <a:latin typeface="Segoe UI" panose="020B0502040204020203" pitchFamily="34" charset="0"/>
              <a:ea typeface="微软雅黑" panose="020B0503020204020204" pitchFamily="34" charset="-122"/>
              <a:cs typeface="Segoe UI"/>
            </a:endParaRPr>
          </a:p>
          <a:p>
            <a:r>
              <a:rPr lang="zh-cn" sz="800">
                <a:latin typeface="Calibri" panose="020F0502020204030204" pitchFamily="34" charset="0"/>
                <a:ea typeface="微软雅黑" panose="020B0503020204020204" pitchFamily="34" charset="-122"/>
              </a:rPr>
              <a:t>我们的沟通方式。</a:t>
            </a:r>
          </a:p>
          <a:p>
            <a:r>
              <a:rPr lang="zh-cn" sz="800">
                <a:latin typeface="Calibri" panose="020F0502020204030204" pitchFamily="34" charset="0"/>
                <a:ea typeface="微软雅黑" panose="020B0503020204020204" pitchFamily="34" charset="-122"/>
              </a:rPr>
              <a:t>我们存储和归档信息的方式</a:t>
            </a:r>
          </a:p>
          <a:p>
            <a:r>
              <a:rPr lang="zh-cn" sz="800">
                <a:latin typeface="Calibri" panose="020F0502020204030204" pitchFamily="34" charset="0"/>
                <a:ea typeface="微软雅黑" panose="020B0503020204020204" pitchFamily="34" charset="-122"/>
              </a:rPr>
              <a:t>我们搜索和找到知识的方式。</a:t>
            </a:r>
          </a:p>
          <a:p>
            <a:endParaRPr lang="en-US" sz="800">
              <a:latin typeface="Calibri" panose="020F0502020204030204" pitchFamily="34" charset="0"/>
              <a:ea typeface="微软雅黑" panose="020B0503020204020204" pitchFamily="34" charset="-122"/>
            </a:endParaRPr>
          </a:p>
          <a:p>
            <a:r>
              <a:rPr lang="zh-cn" sz="800">
                <a:latin typeface="Calibri" panose="020F0502020204030204" pitchFamily="34" charset="0"/>
                <a:ea typeface="微软雅黑" panose="020B0503020204020204" pitchFamily="34" charset="-122"/>
              </a:rPr>
              <a:t>一切都已改变。但转型永远不会停止。而且，人们设想利用 Microsoft 365 等产品的功能实现大规模业务流程转型。</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0" y="8685213"/>
            <a:ext cx="363855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10:40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我们在构建流程自动化工具时考虑到了第三方可扩展性选项。其中包括在 Outlook 中，通过加载项显示内容或发送可操作的消息，在 Windows 时间线中显示内容，将你的应用程序与 Microsoft Graph 集成，等等。</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今天，我们要讨论如何使用这些工具实现流程自动化。</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Microsoft 365 提供多样化的服务和可扩展性，我们不会面面俱到地介绍。</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我们将介绍几个选项，使你能够在组织内完成更多工作。</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让我们从 Microsoft Teams 开始，了解业务流程中的协作。</a:t>
            </a:r>
          </a:p>
        </p:txBody>
      </p:sp>
      <p:sp>
        <p:nvSpPr>
          <p:cNvPr id="4" name="Slide Number Placeholder 3"/>
          <p:cNvSpPr>
            <a:spLocks noGrp="1"/>
          </p:cNvSpPr>
          <p:nvPr>
            <p:ph type="sldNum" sz="quarter" idx="10"/>
          </p:nvPr>
        </p:nvSpPr>
        <p:spPr/>
        <p:txBody>
          <a:bodyPr/>
          <a:lstStyle/>
          <a:p>
            <a:pPr marL="0" marR="0" lvl="0" indent="0" algn="r" defTabSz="931723" rtl="0" eaLnBrk="1" fontAlgn="auto" latinLnBrk="0" hangingPunct="1">
              <a:lnSpc>
                <a:spcPct val="100000"/>
              </a:lnSpc>
              <a:spcBef>
                <a:spcPts val="0"/>
              </a:spcBef>
              <a:spcAft>
                <a:spcPts val="0"/>
              </a:spcAft>
              <a:buClrTx/>
              <a:buSzTx/>
              <a:buFontTx/>
              <a:buNone/>
              <a:tabLst/>
              <a:defRPr/>
            </a:pPr>
            <a:fld id="{B814E8CD-C84C-4BB6-A411-A5EC5F2119CC}"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3172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790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latin typeface="Calibri" panose="020F0502020204030204" pitchFamily="34" charset="0"/>
                <a:ea typeface="微软雅黑" panose="020B0503020204020204" pitchFamily="34" charset="-122"/>
              </a:rPr>
              <a:t>让我们总结一下。我们将向你介绍如何：</a:t>
            </a:r>
          </a:p>
          <a:p>
            <a:endParaRPr lang="en-US"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使用简单的 PowerApp 改善团队协作</a:t>
            </a:r>
            <a:endParaRPr lang="en-US"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在 Excel 中自动执行和共享可重复的任务</a:t>
            </a:r>
          </a:p>
          <a:p>
            <a:pPr marL="171450" indent="-171450">
              <a:buFontTx/>
              <a:buChar char="-"/>
            </a:pPr>
            <a:r>
              <a:rPr lang="zh-cn" dirty="0">
                <a:latin typeface="Calibri" panose="020F0502020204030204" pitchFamily="34" charset="0"/>
                <a:ea typeface="微软雅黑" panose="020B0503020204020204" pitchFamily="34" charset="-122"/>
              </a:rPr>
              <a:t>使用 SharePoint 列表和 Power Automate 创建工作流，无论员工在何处工作，均可了解最新情况</a:t>
            </a:r>
          </a:p>
          <a:p>
            <a:pPr marL="171450" indent="-171450">
              <a:buFontTx/>
              <a:buChar char="-"/>
            </a:pPr>
            <a:endParaRPr lang="en-US" dirty="0">
              <a:latin typeface="Calibri" panose="020F0502020204030204" pitchFamily="34" charset="0"/>
              <a:ea typeface="微软雅黑" panose="020B0503020204020204" pitchFamily="34" charset="-122"/>
            </a:endParaRPr>
          </a:p>
          <a:p>
            <a:pPr marL="0" indent="0">
              <a:buFontTx/>
              <a:buNone/>
            </a:pPr>
            <a:r>
              <a:rPr lang="zh-cn" dirty="0">
                <a:latin typeface="Calibri" panose="020F0502020204030204" pitchFamily="34" charset="0"/>
                <a:ea typeface="微软雅黑" panose="020B0503020204020204" pitchFamily="34" charset="-122"/>
              </a:rPr>
              <a:t>然后，我们将介绍专业代码：</a:t>
            </a:r>
          </a:p>
          <a:p>
            <a:pPr marL="0" indent="0">
              <a:buFontTx/>
              <a:buNone/>
            </a:pPr>
            <a:endParaRPr lang="en-US"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简要讨论将 SharePoint 用作创建企业门户的引擎等内容。</a:t>
            </a:r>
          </a:p>
          <a:p>
            <a:pPr marL="171450" indent="-171450">
              <a:buFontTx/>
              <a:buChar char="-"/>
            </a:pPr>
            <a:r>
              <a:rPr lang="zh-cn" dirty="0">
                <a:latin typeface="Calibri" panose="020F0502020204030204" pitchFamily="34" charset="0"/>
                <a:ea typeface="微软雅黑" panose="020B0503020204020204" pitchFamily="34" charset="-122"/>
              </a:rPr>
              <a:t>介绍现代化 Office 加载项，并向你展示面向 JS 开发人员的 Script Lab 和面向最终用户的 Adobe</a:t>
            </a:r>
            <a:r>
              <a:rPr lang="zh-cn" altLang="zh-CN" dirty="0">
                <a:latin typeface="Calibri" panose="020F0502020204030204" pitchFamily="34" charset="0"/>
                <a:ea typeface="微软雅黑" panose="020B0503020204020204" pitchFamily="34" charset="-122"/>
              </a:rPr>
              <a:t> 。</a:t>
            </a:r>
            <a:endParaRPr lang="zh-cn"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最后，我们将介绍可操作邮件，它们功能强大且易于构建。</a:t>
            </a:r>
          </a:p>
          <a:p>
            <a:pPr marL="171450" indent="-171450">
              <a:buFontTx/>
              <a:buChar char="-"/>
            </a:pPr>
            <a:endParaRPr 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1" y="8685213"/>
            <a:ext cx="41433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10:40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5315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8004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10:40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学习目标：</a:t>
            </a:r>
          </a:p>
          <a:p>
            <a:pPr marL="457200" lvl="1" indent="-228600">
              <a:buFont typeface="Wingdings" panose="05000000000000000000" pitchFamily="2" charset="2"/>
              <a:buChar char=""/>
            </a:pPr>
            <a:r>
              <a:rPr lang="zh-cn">
                <a:latin typeface="Calibri" panose="020F0502020204030204" pitchFamily="34" charset="0"/>
                <a:ea typeface="微软雅黑" panose="020B0503020204020204" pitchFamily="34" charset="-122"/>
              </a:rPr>
              <a:t>讨论身份验证和授权。</a:t>
            </a:r>
          </a:p>
          <a:p>
            <a:pPr marL="457200" lvl="1" indent="-228600">
              <a:buFont typeface="Wingdings" panose="05000000000000000000" pitchFamily="2" charset="2"/>
              <a:buChar char=""/>
            </a:pPr>
            <a:r>
              <a:rPr lang="zh-cn">
                <a:latin typeface="Calibri" panose="020F0502020204030204" pitchFamily="34" charset="0"/>
                <a:ea typeface="微软雅黑" panose="020B0503020204020204" pitchFamily="34" charset="-122"/>
              </a:rPr>
              <a:t>介绍 Microsoft 身份平台。</a:t>
            </a:r>
          </a:p>
          <a:p>
            <a:pPr marL="457200" lvl="1" indent="-228600">
              <a:buFont typeface="Wingdings" panose="05000000000000000000" pitchFamily="2" charset="2"/>
              <a:buChar char=""/>
            </a:pPr>
            <a:r>
              <a:rPr lang="zh-cn">
                <a:latin typeface="Calibri" panose="020F0502020204030204" pitchFamily="34" charset="0"/>
                <a:ea typeface="微软雅黑" panose="020B0503020204020204" pitchFamily="34" charset="-122"/>
              </a:rPr>
              <a:t>介绍支持的身份拓扑。</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1794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8/14/2020 10:40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4912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02B-2B7F-4BE5-9B1F-4EAAA0A52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910D7-B40D-43B6-B61C-D5BC92277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A0F53C-82A6-4DD1-9A02-DB0BDF4276EE}"/>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DDA7FFDB-E812-4931-AFCF-C83D671B4F03}"/>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0652A298-C32C-4D92-ADCD-2D0BC2B1060A}"/>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3575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1BB6-4F30-4786-9743-2509B2771E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2AB450-AC94-4FCE-92F8-CFA4B88CA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9CEDF-AA92-407B-91AD-E040D04D19B1}"/>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105DED78-C126-4969-98F0-CCB1C60ABDF9}"/>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6B91F29F-1D90-44EC-AFF6-E53B8053F0EE}"/>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89800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802E3-9BBC-4222-97AB-4886CFD555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0F2-5C25-4B44-88D1-347641DE1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E898C-4143-412D-BE80-AF55BCA4D8B3}"/>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B9F2EC1-D0D6-4C52-9AC5-A1421AB06B5E}"/>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F50F7FF2-A5DD-41C3-8019-A671868A65C3}"/>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43644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7935192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8/14/2020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latin typeface="Calibri" panose="020F0502020204030204" pitchFamily="34" charset="0"/>
              <a:ea typeface="微软雅黑" panose="020B0503020204020204" pitchFamily="34" charset="-122"/>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5047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199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15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828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1617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0825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6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7276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5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F01E-A8DC-4101-B6A6-8F7E08D24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A38AE-9B2C-45A9-9FBE-9F06DD02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BB8B7-33ED-4096-9552-FFA0A429E187}"/>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248441CC-C87B-4D9D-9D89-4340550E6B94}"/>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7D346D75-020D-41DB-8E30-383624514722}"/>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40772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1701-60AC-472D-8074-5EAF7A7BE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E42D4-4BF7-41A8-AB5B-F0D10537F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CBABF-BB09-40D3-BBAF-3D8533EC3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D2833-A65B-46E6-AAD1-52B48B9C39B2}"/>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6" name="Footer Placeholder 5">
            <a:extLst>
              <a:ext uri="{FF2B5EF4-FFF2-40B4-BE49-F238E27FC236}">
                <a16:creationId xmlns:a16="http://schemas.microsoft.com/office/drawing/2014/main" id="{975AD3FD-F938-4BA2-8D83-7A0882446CF1}"/>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7" name="Slide Number Placeholder 6">
            <a:extLst>
              <a:ext uri="{FF2B5EF4-FFF2-40B4-BE49-F238E27FC236}">
                <a16:creationId xmlns:a16="http://schemas.microsoft.com/office/drawing/2014/main" id="{9DAB071B-8888-4FAD-AE8E-84EDDF337586}"/>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94084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49C2-FABD-416D-8094-8BDCEE4CF5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7090C-29BF-43EC-ADD4-67BBCD45A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F827D-85C6-4B8E-A8BC-0228E4C0D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A920E-8E70-4CDB-B0F4-A9DD54DB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88840-B983-4DF8-A3BB-2A3891E2D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F1CCC-7F5B-4B0B-B9E7-B3BC470A9C77}"/>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8" name="Footer Placeholder 7">
            <a:extLst>
              <a:ext uri="{FF2B5EF4-FFF2-40B4-BE49-F238E27FC236}">
                <a16:creationId xmlns:a16="http://schemas.microsoft.com/office/drawing/2014/main" id="{8531E5E1-F178-4274-A1A8-E9899BA28B80}"/>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9" name="Slide Number Placeholder 8">
            <a:extLst>
              <a:ext uri="{FF2B5EF4-FFF2-40B4-BE49-F238E27FC236}">
                <a16:creationId xmlns:a16="http://schemas.microsoft.com/office/drawing/2014/main" id="{178A1DB3-88FC-4B1C-B2C6-19F44405F031}"/>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8764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890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85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243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02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2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151B-CE71-49FF-BD61-F43FAD39D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67BA2-79F7-4CEC-9321-77EE17463DE9}"/>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4" name="Footer Placeholder 3">
            <a:extLst>
              <a:ext uri="{FF2B5EF4-FFF2-40B4-BE49-F238E27FC236}">
                <a16:creationId xmlns:a16="http://schemas.microsoft.com/office/drawing/2014/main" id="{BCCB53BE-8969-4BFD-9FC1-04251440EACB}"/>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5" name="Slide Number Placeholder 4">
            <a:extLst>
              <a:ext uri="{FF2B5EF4-FFF2-40B4-BE49-F238E27FC236}">
                <a16:creationId xmlns:a16="http://schemas.microsoft.com/office/drawing/2014/main" id="{18A60DBC-77A6-49B7-AD85-2DEC5A778EFF}"/>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530043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DFD74-C62E-4DDF-8AC0-1EA97292BA8C}"/>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3" name="Footer Placeholder 2">
            <a:extLst>
              <a:ext uri="{FF2B5EF4-FFF2-40B4-BE49-F238E27FC236}">
                <a16:creationId xmlns:a16="http://schemas.microsoft.com/office/drawing/2014/main" id="{FABE57A4-4B9B-4ED5-A8FF-32A99922DC91}"/>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4" name="Slide Number Placeholder 3">
            <a:extLst>
              <a:ext uri="{FF2B5EF4-FFF2-40B4-BE49-F238E27FC236}">
                <a16:creationId xmlns:a16="http://schemas.microsoft.com/office/drawing/2014/main" id="{0D31EEF0-754C-4AA5-81F2-3D473BDD353A}"/>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6138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C23-DFAC-4601-8C3B-3F2198F29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ED3DB5-69CB-430D-B65A-0F989C682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A241-7975-458F-B43E-AB233255C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F2350-F8E3-495D-9916-32F03A5417E3}"/>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6" name="Footer Placeholder 5">
            <a:extLst>
              <a:ext uri="{FF2B5EF4-FFF2-40B4-BE49-F238E27FC236}">
                <a16:creationId xmlns:a16="http://schemas.microsoft.com/office/drawing/2014/main" id="{3FC243D7-C2D0-45E2-A193-10A3246E5499}"/>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7" name="Slide Number Placeholder 6">
            <a:extLst>
              <a:ext uri="{FF2B5EF4-FFF2-40B4-BE49-F238E27FC236}">
                <a16:creationId xmlns:a16="http://schemas.microsoft.com/office/drawing/2014/main" id="{A69FA3F6-355F-4AA6-B425-F85F9D90A67A}"/>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15410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3BE1-CA15-498B-BD93-C9A95BF13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5057-6715-40D7-A6CD-A9B77931F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atin typeface="Calibri" panose="020F0502020204030204" pitchFamily="34" charset="0"/>
                <a:ea typeface="微软雅黑" panose="020B0503020204020204" pitchFamily="34" charset="-122"/>
              </a:rPr>
              <a:t>Click icon to add picture</a:t>
            </a:r>
          </a:p>
        </p:txBody>
      </p:sp>
      <p:sp>
        <p:nvSpPr>
          <p:cNvPr id="4" name="Text Placeholder 3">
            <a:extLst>
              <a:ext uri="{FF2B5EF4-FFF2-40B4-BE49-F238E27FC236}">
                <a16:creationId xmlns:a16="http://schemas.microsoft.com/office/drawing/2014/main" id="{D7E9B00E-64B4-4199-B966-1566B14E0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FBAE2-63FB-4681-AD33-1C70E3AD4C0F}"/>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6" name="Footer Placeholder 5">
            <a:extLst>
              <a:ext uri="{FF2B5EF4-FFF2-40B4-BE49-F238E27FC236}">
                <a16:creationId xmlns:a16="http://schemas.microsoft.com/office/drawing/2014/main" id="{48C3792C-5293-4DDD-AEE0-C554B60DE011}"/>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7" name="Slide Number Placeholder 6">
            <a:extLst>
              <a:ext uri="{FF2B5EF4-FFF2-40B4-BE49-F238E27FC236}">
                <a16:creationId xmlns:a16="http://schemas.microsoft.com/office/drawing/2014/main" id="{4BB04AE0-9F78-4A97-8592-B5A1FCB6F91D}"/>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70950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8/14/2020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5583744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image" Target="../media/image3.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3.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3.em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2B6F1-862C-4A17-BB4F-8CAD91A15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66EBE6-6612-48D4-949E-C3C26AB0A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63BCC-2EE1-4AA0-994B-BD52C1EA7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DE7C4-E45F-4F98-ABEA-DC46C755A483}" type="datetimeFigureOut">
              <a:rPr lang="en-US" smtClean="0">
                <a:latin typeface="Calibri" panose="020F0502020204030204" pitchFamily="34" charset="0"/>
                <a:ea typeface="微软雅黑" panose="020B0503020204020204" pitchFamily="34" charset="-122"/>
              </a:rPr>
              <a:t>8/14/2020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5D49B94C-0690-4625-A6D1-03D4982A8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5C70C4-F1DD-4369-AEDF-66289BF19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9098748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2" r:id="rId34"/>
    <p:sldLayoutId id="2147484053" r:id="rId35"/>
    <p:sldLayoutId id="2147484054" r:id="rId36"/>
    <p:sldLayoutId id="2147484055" r:id="rId37"/>
    <p:sldLayoutId id="2147484056" r:id="rId3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DC3A8-677B-43A5-90B0-0E5CF2BAC92E}"/>
              </a:ext>
            </a:extLst>
          </p:cNvPr>
          <p:cNvSpPr>
            <a:spLocks noGrp="1"/>
          </p:cNvSpPr>
          <p:nvPr>
            <p:ph type="title" idx="4294967295"/>
          </p:nvPr>
        </p:nvSpPr>
        <p:spPr>
          <a:xfrm>
            <a:off x="483476" y="638022"/>
            <a:ext cx="4216400" cy="554037"/>
          </a:xfrm>
        </p:spPr>
        <p:txBody>
          <a:bodyPr>
            <a:noAutofit/>
          </a:bodyPr>
          <a:lstStyle/>
          <a:p>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协作业务流程</a:t>
            </a:r>
          </a:p>
        </p:txBody>
      </p:sp>
      <p:sp>
        <p:nvSpPr>
          <p:cNvPr id="4" name="Text Placeholder 3">
            <a:extLst>
              <a:ext uri="{FF2B5EF4-FFF2-40B4-BE49-F238E27FC236}">
                <a16:creationId xmlns:a16="http://schemas.microsoft.com/office/drawing/2014/main" id="{57C64A20-1D1D-408D-B10E-172E27B77C75}"/>
              </a:ext>
            </a:extLst>
          </p:cNvPr>
          <p:cNvSpPr>
            <a:spLocks noGrp="1"/>
          </p:cNvSpPr>
          <p:nvPr>
            <p:ph type="body" sz="quarter" idx="4294967295"/>
          </p:nvPr>
        </p:nvSpPr>
        <p:spPr>
          <a:xfrm>
            <a:off x="588262" y="5554493"/>
            <a:ext cx="3243263" cy="554037"/>
          </a:xfrm>
        </p:spPr>
        <p:txBody>
          <a:bodyPr lIns="0">
            <a:normAutofit lnSpcReduction="10000"/>
          </a:bodyPr>
          <a:lstStyle/>
          <a:p>
            <a:pPr marL="0" indent="0">
              <a:spcAft>
                <a:spcPts val="1800"/>
              </a:spcAft>
              <a:buNone/>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嵌入逻辑</a:t>
            </a:r>
            <a:br>
              <a:rPr>
                <a:latin typeface="Calibri" panose="020F0502020204030204" pitchFamily="34" charset="0"/>
                <a:ea typeface="微软雅黑" panose="020B0503020204020204" pitchFamily="34" charset="-122"/>
              </a:rPr>
            </a:br>
            <a:r>
              <a:rPr lang="zh-cn" sz="1600" dirty="0">
                <a:solidFill>
                  <a:srgbClr val="1A1A1A"/>
                </a:solidFill>
                <a:latin typeface="Segoe UI" panose="020B0502040204020203" pitchFamily="34" charset="0"/>
                <a:ea typeface="微软雅黑" panose="020B0503020204020204" pitchFamily="34" charset="-122"/>
              </a:rPr>
              <a:t>在内容中包含业务规则</a:t>
            </a:r>
          </a:p>
        </p:txBody>
      </p:sp>
      <p:pic>
        <p:nvPicPr>
          <p:cNvPr id="8" name="Picture 7">
            <a:extLst>
              <a:ext uri="{FF2B5EF4-FFF2-40B4-BE49-F238E27FC236}">
                <a16:creationId xmlns:a16="http://schemas.microsoft.com/office/drawing/2014/main" id="{2FB103B1-9F7D-4442-A765-8A2C306EEBD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1"/>
            <a:ext cx="6096001" cy="6858000"/>
          </a:xfrm>
          <a:prstGeom prst="rect">
            <a:avLst/>
          </a:prstGeom>
        </p:spPr>
      </p:pic>
      <p:sp>
        <p:nvSpPr>
          <p:cNvPr id="9" name="Rectangle 8">
            <a:extLst>
              <a:ext uri="{FF2B5EF4-FFF2-40B4-BE49-F238E27FC236}">
                <a16:creationId xmlns:a16="http://schemas.microsoft.com/office/drawing/2014/main" id="{D25CEDF3-4079-42BC-912B-99AF7E2BB08D}"/>
              </a:ext>
            </a:extLst>
          </p:cNvPr>
          <p:cNvSpPr/>
          <p:nvPr/>
        </p:nvSpPr>
        <p:spPr>
          <a:xfrm>
            <a:off x="588263" y="1926729"/>
            <a:ext cx="32748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节省时间</a:t>
            </a:r>
            <a:br>
              <a:rPr dirty="0">
                <a:latin typeface="Calibri" panose="020F0502020204030204" pitchFamily="34" charset="0"/>
                <a:ea typeface="微软雅黑" panose="020B0503020204020204" pitchFamily="34" charset="-122"/>
              </a:rPr>
            </a:br>
            <a:r>
              <a:rPr lang="zh-cn" sz="1600" dirty="0">
                <a:solidFill>
                  <a:srgbClr val="1A1A1A"/>
                </a:solidFill>
                <a:latin typeface="Segoe UI" panose="020B0502040204020203" pitchFamily="34" charset="0"/>
                <a:ea typeface="微软雅黑" panose="020B0503020204020204" pitchFamily="34" charset="-122"/>
              </a:rPr>
              <a:t>提高完成任务的效率</a:t>
            </a:r>
          </a:p>
        </p:txBody>
      </p:sp>
      <p:sp>
        <p:nvSpPr>
          <p:cNvPr id="10" name="Rectangle 9">
            <a:extLst>
              <a:ext uri="{FF2B5EF4-FFF2-40B4-BE49-F238E27FC236}">
                <a16:creationId xmlns:a16="http://schemas.microsoft.com/office/drawing/2014/main" id="{2962BF9C-7458-4055-9691-1CB01D76EFD0}"/>
              </a:ext>
            </a:extLst>
          </p:cNvPr>
          <p:cNvSpPr/>
          <p:nvPr/>
        </p:nvSpPr>
        <p:spPr>
          <a:xfrm>
            <a:off x="588263" y="2833670"/>
            <a:ext cx="34110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简化流程</a:t>
            </a:r>
            <a:br>
              <a:rPr>
                <a:latin typeface="Calibri" panose="020F0502020204030204" pitchFamily="34" charset="0"/>
                <a:ea typeface="微软雅黑" panose="020B0503020204020204" pitchFamily="34" charset="-122"/>
              </a:rPr>
            </a:br>
            <a:r>
              <a:rPr kumimoji="0" lang="zh-cn" sz="16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去除流程中的错误</a:t>
            </a:r>
          </a:p>
        </p:txBody>
      </p:sp>
      <p:sp>
        <p:nvSpPr>
          <p:cNvPr id="11" name="Rectangle 10">
            <a:extLst>
              <a:ext uri="{FF2B5EF4-FFF2-40B4-BE49-F238E27FC236}">
                <a16:creationId xmlns:a16="http://schemas.microsoft.com/office/drawing/2014/main" id="{C02C5069-9F4D-4AA5-8E02-7602D373AC7E}"/>
              </a:ext>
            </a:extLst>
          </p:cNvPr>
          <p:cNvSpPr/>
          <p:nvPr/>
        </p:nvSpPr>
        <p:spPr>
          <a:xfrm>
            <a:off x="588262" y="3740611"/>
            <a:ext cx="5065777"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获得技能</a:t>
            </a:r>
            <a:br>
              <a:rPr>
                <a:latin typeface="Calibri" panose="020F0502020204030204" pitchFamily="34" charset="0"/>
                <a:ea typeface="微软雅黑" panose="020B0503020204020204" pitchFamily="34" charset="-122"/>
              </a:rPr>
            </a:br>
            <a:r>
              <a:rPr kumimoji="0" lang="zh-cn" sz="16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继续发展他们的技能和组织影响力</a:t>
            </a:r>
          </a:p>
        </p:txBody>
      </p:sp>
      <p:sp>
        <p:nvSpPr>
          <p:cNvPr id="12" name="Rectangle 11">
            <a:extLst>
              <a:ext uri="{FF2B5EF4-FFF2-40B4-BE49-F238E27FC236}">
                <a16:creationId xmlns:a16="http://schemas.microsoft.com/office/drawing/2014/main" id="{3E114CF7-B23B-4849-87C8-51276642F3DB}"/>
              </a:ext>
            </a:extLst>
          </p:cNvPr>
          <p:cNvSpPr/>
          <p:nvPr/>
        </p:nvSpPr>
        <p:spPr>
          <a:xfrm>
            <a:off x="588262" y="4647552"/>
            <a:ext cx="5065777"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勇于创新</a:t>
            </a:r>
            <a:br>
              <a:rPr>
                <a:latin typeface="Calibri" panose="020F0502020204030204" pitchFamily="34" charset="0"/>
                <a:ea typeface="微软雅黑" panose="020B0503020204020204" pitchFamily="34" charset="-122"/>
              </a:rPr>
            </a:br>
            <a:r>
              <a:rPr kumimoji="0" lang="zh-cn" sz="16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在工作中发挥创造力</a:t>
            </a:r>
          </a:p>
        </p:txBody>
      </p:sp>
    </p:spTree>
    <p:extLst>
      <p:ext uri="{BB962C8B-B14F-4D97-AF65-F5344CB8AC3E}">
        <p14:creationId xmlns:p14="http://schemas.microsoft.com/office/powerpoint/2010/main" val="18799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身份平台概述</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zh-cn" dirty="0">
                <a:latin typeface="Segoe UI" panose="020B0502040204020203" pitchFamily="34" charset="0"/>
                <a:ea typeface="微软雅黑" panose="020B0503020204020204" pitchFamily="34" charset="-122"/>
                <a:cs typeface="Segoe UI" panose="020B0502040204020203" pitchFamily="34" charset="0"/>
              </a:rPr>
              <a:t>Microsoft 身份平台 (v. 2.0) 是 Azure Active Directory v1.0 (Azure AD) 开发人员平台的进化版本。</a:t>
            </a:r>
          </a:p>
          <a:p>
            <a:endParaRPr lang="en-US" dirty="0">
              <a:latin typeface="Segoe UI" panose="020B0502040204020203" pitchFamily="34" charset="0"/>
              <a:ea typeface="微软雅黑" panose="020B0503020204020204" pitchFamily="34" charset="-122"/>
              <a:cs typeface="Segoe UI" panose="020B0502040204020203" pitchFamily="34" charset="0"/>
            </a:endParaRPr>
          </a:p>
          <a:p>
            <a:r>
              <a:rPr lang="zh-cn" dirty="0">
                <a:latin typeface="Segoe UI" panose="020B0502040204020203" pitchFamily="34" charset="0"/>
                <a:ea typeface="微软雅黑" panose="020B0503020204020204" pitchFamily="34" charset="-122"/>
                <a:cs typeface="Segoe UI" panose="020B0502040204020203" pitchFamily="34" charset="0"/>
              </a:rPr>
              <a:t>Microsoft 身份平台包括：</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符合 OAuth 2.0 和 OpenID Connect 标准的身份验证服务。</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开源库。</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应用程序管理门户。</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应用程序配置 API 和 PowerShell。</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开发人员内容。</a:t>
            </a:r>
          </a:p>
          <a:p>
            <a:endParaRPr lang="en-US" b="1" dirty="0">
              <a:latin typeface="Segoe UI" panose="020B0502040204020203" pitchFamily="34" charset="0"/>
              <a:ea typeface="微软雅黑" panose="020B0503020204020204" pitchFamily="34" charset="-122"/>
            </a:endParaRPr>
          </a:p>
          <a:p>
            <a:endParaRPr lang="en-US" dirty="0">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身份平台概述（续）</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latin typeface="Segoe UI" panose="020B05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pic>
        <p:nvPicPr>
          <p:cNvPr id="6" name="Picture 5">
            <a:extLst>
              <a:ext uri="{FF2B5EF4-FFF2-40B4-BE49-F238E27FC236}">
                <a16:creationId xmlns:a16="http://schemas.microsoft.com/office/drawing/2014/main" id="{93CC4354-7F64-4AAF-AFDA-B5A7ACE7E6A3}"/>
              </a:ext>
            </a:extLst>
          </p:cNvPr>
          <p:cNvPicPr/>
          <p:nvPr/>
        </p:nvPicPr>
        <p:blipFill>
          <a:blip r:embed="rId3">
            <a:extLst>
              <a:ext uri="{28A0092B-C50C-407E-A947-70E740481C1C}">
                <a14:useLocalDpi xmlns:a14="http://schemas.microsoft.com/office/drawing/2010/main" val="0"/>
              </a:ext>
            </a:extLst>
          </a:blip>
          <a:srcRect/>
          <a:stretch/>
        </p:blipFill>
        <p:spPr>
          <a:xfrm>
            <a:off x="1854946" y="2164508"/>
            <a:ext cx="8481408" cy="3785990"/>
          </a:xfrm>
          <a:prstGeom prst="rect">
            <a:avLst/>
          </a:prstGeom>
        </p:spPr>
      </p:pic>
    </p:spTree>
    <p:extLst>
      <p:ext uri="{BB962C8B-B14F-4D97-AF65-F5344CB8AC3E}">
        <p14:creationId xmlns:p14="http://schemas.microsoft.com/office/powerpoint/2010/main" val="2593112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zh-cn" b="1" dirty="0">
                <a:latin typeface="Segoe UI Semibold" panose="020B0702040204020203" pitchFamily="34" charset="0"/>
                <a:ea typeface="微软雅黑" panose="020B0503020204020204" pitchFamily="34" charset="-122"/>
              </a:rPr>
              <a:t>身份拓扑</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zh-cn">
                <a:latin typeface="Segoe UI" panose="020B0502040204020203" pitchFamily="34" charset="0"/>
                <a:ea typeface="微软雅黑" panose="020B0503020204020204" pitchFamily="34" charset="-122"/>
              </a:rPr>
              <a:t>Microsoft 身份平台支持以下身份拓扑：</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消费者</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企业</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企业到企业 (B2B)</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企业到客户 (B2C)</a:t>
            </a: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41F820-50B8-443C-885E-EDD6F9074F5C}"/>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注册应用程序</a:t>
            </a:r>
          </a:p>
        </p:txBody>
      </p:sp>
    </p:spTree>
    <p:extLst>
      <p:ext uri="{BB962C8B-B14F-4D97-AF65-F5344CB8AC3E}">
        <p14:creationId xmlns:p14="http://schemas.microsoft.com/office/powerpoint/2010/main" val="34350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应用程序模型概述</a:t>
            </a:r>
          </a:p>
        </p:txBody>
      </p:sp>
      <p:sp>
        <p:nvSpPr>
          <p:cNvPr id="7" name="TextBox 6">
            <a:extLst>
              <a:ext uri="{FF2B5EF4-FFF2-40B4-BE49-F238E27FC236}">
                <a16:creationId xmlns:a16="http://schemas.microsoft.com/office/drawing/2014/main" id="{E4E37CE5-DECC-4200-BE5F-0A932316E9E7}"/>
              </a:ext>
            </a:extLst>
          </p:cNvPr>
          <p:cNvSpPr txBox="1"/>
          <p:nvPr/>
        </p:nvSpPr>
        <p:spPr>
          <a:xfrm>
            <a:off x="541622" y="1572895"/>
            <a:ext cx="4376364" cy="3016210"/>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身份验证</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授权</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应用程序对象</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服务主体</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许可</a:t>
            </a:r>
          </a:p>
          <a:p>
            <a:pPr defTabSz="932742">
              <a:spcBef>
                <a:spcPct val="20000"/>
              </a:spcBef>
              <a:buSzPct val="90000"/>
            </a:pPr>
            <a:endParaRPr 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endParaRPr>
          </a:p>
        </p:txBody>
      </p:sp>
      <p:pic>
        <p:nvPicPr>
          <p:cNvPr id="5" name="Picture 4" descr="由许可驱动的简化预配流程">
            <a:extLst>
              <a:ext uri="{FF2B5EF4-FFF2-40B4-BE49-F238E27FC236}">
                <a16:creationId xmlns:a16="http://schemas.microsoft.com/office/drawing/2014/main" id="{F818A890-AD97-4980-8775-4CB3EAA28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0528" y="1774916"/>
            <a:ext cx="6174839" cy="4288212"/>
          </a:xfrm>
          <a:prstGeom prst="rect">
            <a:avLst/>
          </a:prstGeom>
        </p:spPr>
      </p:pic>
    </p:spTree>
    <p:extLst>
      <p:ext uri="{BB962C8B-B14F-4D97-AF65-F5344CB8AC3E}">
        <p14:creationId xmlns:p14="http://schemas.microsoft.com/office/powerpoint/2010/main" val="2032132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应用程序和服务主体对象</a:t>
            </a:r>
          </a:p>
        </p:txBody>
      </p:sp>
      <p:sp>
        <p:nvSpPr>
          <p:cNvPr id="8" name="Text Placeholder 2">
            <a:extLst>
              <a:ext uri="{FF2B5EF4-FFF2-40B4-BE49-F238E27FC236}">
                <a16:creationId xmlns:a16="http://schemas.microsoft.com/office/drawing/2014/main" id="{E8E27A1E-07C5-4477-919E-8B0B63A43A62}"/>
              </a:ext>
            </a:extLst>
          </p:cNvPr>
          <p:cNvSpPr>
            <a:spLocks noGrp="1"/>
          </p:cNvSpPr>
          <p:nvPr>
            <p:ph type="body" sz="quarter" idx="10"/>
          </p:nvPr>
        </p:nvSpPr>
        <p:spPr>
          <a:xfrm>
            <a:off x="584199" y="1435497"/>
            <a:ext cx="4182673" cy="4188063"/>
          </a:xfrm>
        </p:spPr>
        <p:txBody>
          <a:bodyPr/>
          <a:lstStyle/>
          <a:p>
            <a:r>
              <a:rPr lang="zh-cn" dirty="0">
                <a:latin typeface="Segoe UI" panose="020B0502040204020203" pitchFamily="34" charset="0"/>
                <a:ea typeface="微软雅黑" panose="020B0503020204020204" pitchFamily="34" charset="-122"/>
                <a:cs typeface="Segoe UI" panose="020B0502040204020203" pitchFamily="34" charset="0"/>
              </a:rPr>
              <a:t>应用程序对象</a:t>
            </a:r>
          </a:p>
          <a:p>
            <a:pPr lvl="1"/>
            <a:r>
              <a:rPr lang="zh-cn" dirty="0">
                <a:latin typeface="Segoe UI" panose="020B0502040204020203" pitchFamily="34" charset="0"/>
                <a:ea typeface="微软雅黑" panose="020B0503020204020204" pitchFamily="34" charset="-122"/>
              </a:rPr>
              <a:t>存储在清单中的应用程序属性。</a:t>
            </a:r>
          </a:p>
          <a:p>
            <a:pPr lvl="1"/>
            <a:r>
              <a:rPr lang="zh-cn" dirty="0">
                <a:latin typeface="Segoe UI" panose="020B0502040204020203" pitchFamily="34" charset="0"/>
                <a:ea typeface="微软雅黑" panose="020B0503020204020204" pitchFamily="34" charset="-122"/>
              </a:rPr>
              <a:t>定义所需的应用程序权限。</a:t>
            </a:r>
          </a:p>
          <a:p>
            <a:r>
              <a:rPr lang="zh-cn" dirty="0">
                <a:latin typeface="Segoe UI" panose="020B0502040204020203" pitchFamily="34" charset="0"/>
                <a:ea typeface="微软雅黑" panose="020B0503020204020204" pitchFamily="34" charset="-122"/>
                <a:cs typeface="Segoe UI" panose="020B0502040204020203" pitchFamily="34" charset="0"/>
              </a:rPr>
              <a:t>服务主体对象</a:t>
            </a:r>
          </a:p>
          <a:p>
            <a:pPr lvl="1"/>
            <a:r>
              <a:rPr lang="zh-cn" dirty="0">
                <a:latin typeface="Segoe UI" panose="020B0502040204020203" pitchFamily="34" charset="0"/>
                <a:ea typeface="微软雅黑" panose="020B0503020204020204" pitchFamily="34" charset="-122"/>
              </a:rPr>
              <a:t>用于在非主租户中定义应用程序权限的应用程序对象副本。</a:t>
            </a:r>
          </a:p>
          <a:p>
            <a:pPr marL="228600" lvl="1" indent="0">
              <a:buNone/>
            </a:pPr>
            <a:endParaRPr lang="en-US" dirty="0">
              <a:latin typeface="Segoe UI" panose="020B0502040204020203"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13024429-84ED-4E05-A517-1380F59C1E78}"/>
              </a:ext>
            </a:extLst>
          </p:cNvPr>
          <p:cNvPicPr/>
          <p:nvPr/>
        </p:nvPicPr>
        <p:blipFill>
          <a:blip r:embed="rId3">
            <a:extLst>
              <a:ext uri="{28A0092B-C50C-407E-A947-70E740481C1C}">
                <a14:useLocalDpi xmlns:a14="http://schemas.microsoft.com/office/drawing/2010/main" val="0"/>
              </a:ext>
            </a:extLst>
          </a:blip>
          <a:srcRect/>
          <a:stretch/>
        </p:blipFill>
        <p:spPr>
          <a:xfrm>
            <a:off x="5943803" y="2335649"/>
            <a:ext cx="5943193" cy="3712209"/>
          </a:xfrm>
          <a:prstGeom prst="rect">
            <a:avLst/>
          </a:prstGeom>
        </p:spPr>
      </p:pic>
    </p:spTree>
    <p:extLst>
      <p:ext uri="{BB962C8B-B14F-4D97-AF65-F5344CB8AC3E}">
        <p14:creationId xmlns:p14="http://schemas.microsoft.com/office/powerpoint/2010/main" val="20850754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确定帐户类型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793847"/>
            <a:ext cx="11018520" cy="1465016"/>
          </a:xfrm>
        </p:spPr>
        <p:txBody>
          <a:bodyPr vert="horz" wrap="square" lIns="0" tIns="0" rIns="0" bIns="0" rtlCol="0" anchor="t">
            <a:spAutoFit/>
          </a:bodyPr>
          <a:lstStyle/>
          <a:p>
            <a:r>
              <a:rPr lang="zh-cn">
                <a:latin typeface="Segoe UI" panose="020B0502040204020203" pitchFamily="34" charset="0"/>
                <a:ea typeface="微软雅黑" panose="020B0503020204020204" pitchFamily="34" charset="-122"/>
                <a:cs typeface="Segoe UI" panose="020B0502040204020203" pitchFamily="34" charset="0"/>
              </a:rPr>
              <a:t>单一组织</a:t>
            </a:r>
          </a:p>
          <a:p>
            <a:r>
              <a:rPr lang="zh-cn">
                <a:latin typeface="Segoe UI" panose="020B0502040204020203" pitchFamily="34" charset="0"/>
                <a:ea typeface="微软雅黑" panose="020B0503020204020204" pitchFamily="34" charset="-122"/>
                <a:cs typeface="Segoe UI" panose="020B0502040204020203" pitchFamily="34" charset="0"/>
              </a:rPr>
              <a:t>多家组织</a:t>
            </a:r>
          </a:p>
          <a:p>
            <a:r>
              <a:rPr lang="zh-cn">
                <a:latin typeface="Segoe UI" panose="020B0502040204020203" pitchFamily="34" charset="0"/>
                <a:ea typeface="微软雅黑" panose="020B0503020204020204" pitchFamily="34" charset="-122"/>
                <a:cs typeface="Segoe UI" panose="020B0502040204020203" pitchFamily="34" charset="0"/>
              </a:rPr>
              <a:t>个人 Microsoft 帐户</a:t>
            </a:r>
          </a:p>
        </p:txBody>
      </p:sp>
      <p:pic>
        <p:nvPicPr>
          <p:cNvPr id="7" name="Picture 6" descr="显示在 Azure 门户中注册新应用程序的屏幕">
            <a:extLst>
              <a:ext uri="{FF2B5EF4-FFF2-40B4-BE49-F238E27FC236}">
                <a16:creationId xmlns:a16="http://schemas.microsoft.com/office/drawing/2014/main" id="{0E4AA1F2-A544-474F-8D1E-96BFDDD1B00A}"/>
              </a:ext>
            </a:extLst>
          </p:cNvPr>
          <p:cNvPicPr>
            <a:picLocks noChangeAspect="1"/>
          </p:cNvPicPr>
          <p:nvPr/>
        </p:nvPicPr>
        <p:blipFill>
          <a:blip r:embed="rId3"/>
          <a:stretch>
            <a:fillRect/>
          </a:stretch>
        </p:blipFill>
        <p:spPr>
          <a:xfrm>
            <a:off x="5568941" y="1440445"/>
            <a:ext cx="6107947" cy="4960355"/>
          </a:xfrm>
          <a:prstGeom prst="rect">
            <a:avLst/>
          </a:prstGeom>
        </p:spPr>
      </p:pic>
    </p:spTree>
    <p:extLst>
      <p:ext uri="{BB962C8B-B14F-4D97-AF65-F5344CB8AC3E}">
        <p14:creationId xmlns:p14="http://schemas.microsoft.com/office/powerpoint/2010/main" val="10297432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397722" y="310287"/>
            <a:ext cx="10515600" cy="553998"/>
          </a:xfrm>
        </p:spPr>
        <p:txBody>
          <a:bodyPr/>
          <a:lstStyle/>
          <a:p>
            <a:r>
              <a:rPr lang="zh-cn" b="1" dirty="0">
                <a:latin typeface="Segoe UI Semibold" panose="020B0702040204020203" pitchFamily="34" charset="0"/>
                <a:ea typeface="微软雅黑" panose="020B0503020204020204" pitchFamily="34" charset="-122"/>
              </a:rPr>
              <a:t>注册应用程序</a:t>
            </a:r>
          </a:p>
        </p:txBody>
      </p:sp>
      <p:sp>
        <p:nvSpPr>
          <p:cNvPr id="8" name="Text Placeholder 2">
            <a:extLst>
              <a:ext uri="{FF2B5EF4-FFF2-40B4-BE49-F238E27FC236}">
                <a16:creationId xmlns:a16="http://schemas.microsoft.com/office/drawing/2014/main" id="{07316F16-B0F6-4BC9-9234-67804CB47BF1}"/>
              </a:ext>
            </a:extLst>
          </p:cNvPr>
          <p:cNvSpPr>
            <a:spLocks noGrp="1"/>
          </p:cNvSpPr>
          <p:nvPr>
            <p:ph type="body" sz="quarter" idx="10"/>
          </p:nvPr>
        </p:nvSpPr>
        <p:spPr>
          <a:xfrm>
            <a:off x="584200" y="1793847"/>
            <a:ext cx="11018520" cy="2499146"/>
          </a:xfrm>
        </p:spPr>
        <p:txBody>
          <a:bodyPr vert="horz" wrap="square" lIns="0" tIns="0" rIns="0" bIns="0" rtlCol="0" anchor="t">
            <a:spAutoFit/>
          </a:bodyPr>
          <a:lstStyle/>
          <a:p>
            <a:r>
              <a:rPr lang="zh-cn">
                <a:latin typeface="Segoe UI" panose="020B0502040204020203" pitchFamily="34" charset="0"/>
                <a:ea typeface="微软雅黑" panose="020B0503020204020204" pitchFamily="34" charset="-122"/>
                <a:cs typeface="Segoe UI" panose="020B0502040204020203" pitchFamily="34" charset="0"/>
              </a:rPr>
              <a:t>应用程序名称</a:t>
            </a:r>
          </a:p>
          <a:p>
            <a:r>
              <a:rPr lang="zh-cn">
                <a:latin typeface="Segoe UI" panose="020B0502040204020203" pitchFamily="34" charset="0"/>
                <a:ea typeface="微软雅黑" panose="020B0503020204020204" pitchFamily="34" charset="-122"/>
              </a:rPr>
              <a:t>支持的帐户类型</a:t>
            </a:r>
          </a:p>
          <a:p>
            <a:r>
              <a:rPr lang="zh-cn">
                <a:latin typeface="Segoe UI" panose="020B0502040204020203" pitchFamily="34" charset="0"/>
                <a:ea typeface="微软雅黑" panose="020B0503020204020204" pitchFamily="34" charset="-122"/>
              </a:rPr>
              <a:t>重定向 URI（可选）</a:t>
            </a:r>
          </a:p>
          <a:p>
            <a:pPr marL="0" indent="0">
              <a:buNone/>
            </a:pPr>
            <a:endParaRPr lang="en-US">
              <a:latin typeface="Segoe UI" panose="020B05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pic>
        <p:nvPicPr>
          <p:cNvPr id="3" name="Picture 2" descr="注册应用程序的屏幕截图">
            <a:extLst>
              <a:ext uri="{FF2B5EF4-FFF2-40B4-BE49-F238E27FC236}">
                <a16:creationId xmlns:a16="http://schemas.microsoft.com/office/drawing/2014/main" id="{BBA6A240-BC09-4EE4-85FB-EB3AF2855C2E}"/>
              </a:ext>
            </a:extLst>
          </p:cNvPr>
          <p:cNvPicPr>
            <a:picLocks noChangeAspect="1"/>
          </p:cNvPicPr>
          <p:nvPr/>
        </p:nvPicPr>
        <p:blipFill>
          <a:blip r:embed="rId3"/>
          <a:stretch>
            <a:fillRect/>
          </a:stretch>
        </p:blipFill>
        <p:spPr>
          <a:xfrm>
            <a:off x="4837220" y="1231087"/>
            <a:ext cx="6076102" cy="4706113"/>
          </a:xfrm>
          <a:prstGeom prst="rect">
            <a:avLst/>
          </a:prstGeom>
          <a:ln>
            <a:solidFill>
              <a:schemeClr val="bg1">
                <a:lumMod val="95000"/>
              </a:schemeClr>
            </a:solidFill>
          </a:ln>
        </p:spPr>
      </p:pic>
      <p:pic>
        <p:nvPicPr>
          <p:cNvPr id="4" name="Picture 3" descr="新注册应用的概述页面示例">
            <a:extLst>
              <a:ext uri="{FF2B5EF4-FFF2-40B4-BE49-F238E27FC236}">
                <a16:creationId xmlns:a16="http://schemas.microsoft.com/office/drawing/2014/main" id="{B86218E1-A8AF-46C1-B3BA-3794DC4704D5}"/>
              </a:ext>
            </a:extLst>
          </p:cNvPr>
          <p:cNvPicPr>
            <a:picLocks noChangeAspect="1"/>
          </p:cNvPicPr>
          <p:nvPr/>
        </p:nvPicPr>
        <p:blipFill>
          <a:blip r:embed="rId4"/>
          <a:stretch>
            <a:fillRect/>
          </a:stretch>
        </p:blipFill>
        <p:spPr>
          <a:xfrm>
            <a:off x="8485632" y="3863224"/>
            <a:ext cx="3706368" cy="2994776"/>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231775"/>
            <a:ext cx="10515600" cy="553998"/>
          </a:xfrm>
        </p:spPr>
        <p:txBody>
          <a:bodyPr/>
          <a:lstStyle/>
          <a:p>
            <a:r>
              <a:rPr lang="zh-cn" b="1" dirty="0">
                <a:latin typeface="Segoe UI Semibold" panose="020B0702040204020203" pitchFamily="34" charset="0"/>
                <a:ea typeface="微软雅黑" panose="020B0503020204020204" pitchFamily="34" charset="-122"/>
              </a:rPr>
              <a:t>定义应用角色</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823133"/>
          </a:xfrm>
        </p:spPr>
        <p:txBody>
          <a:bodyPr/>
          <a:lstStyle/>
          <a:p>
            <a:pPr marL="0" indent="0">
              <a:buNone/>
            </a:pPr>
            <a:r>
              <a:rPr lang="zh-cn">
                <a:latin typeface="Segoe UI" panose="020B0502040204020203" pitchFamily="34" charset="0"/>
                <a:ea typeface="微软雅黑" panose="020B0503020204020204" pitchFamily="34" charset="-122"/>
                <a:cs typeface="Segoe UI" panose="020B0502040204020203" pitchFamily="34" charset="0"/>
              </a:rPr>
              <a:t>应用程序角色用于向用户分配权限。</a:t>
            </a:r>
          </a:p>
          <a:p>
            <a:r>
              <a:rPr lang="zh-cn">
                <a:latin typeface="Segoe UI" panose="020B0502040204020203" pitchFamily="34" charset="0"/>
                <a:ea typeface="微软雅黑" panose="020B0503020204020204" pitchFamily="34" charset="-122"/>
              </a:rPr>
              <a:t>Azure AD 应用角色</a:t>
            </a:r>
          </a:p>
          <a:p>
            <a:pPr marL="228600" lvl="1"/>
            <a:r>
              <a:rPr lang="zh-cn" sz="2800">
                <a:latin typeface="Segoe UI" panose="020B0502040204020203" pitchFamily="34" charset="0"/>
                <a:ea typeface="微软雅黑" panose="020B0503020204020204" pitchFamily="34" charset="-122"/>
                <a:cs typeface="Segoe UI Semilight" panose="020B0402040204020203" pitchFamily="34" charset="0"/>
              </a:rPr>
              <a:t>Azure AD 安全组</a:t>
            </a:r>
          </a:p>
          <a:p>
            <a:pPr marL="228600" lvl="1"/>
            <a:r>
              <a:rPr lang="zh-cn" sz="2800">
                <a:latin typeface="Segoe UI" panose="020B0502040204020203" pitchFamily="34" charset="0"/>
                <a:ea typeface="微软雅黑" panose="020B0503020204020204" pitchFamily="34" charset="-122"/>
                <a:cs typeface="Segoe UI Semilight" panose="020B0402040204020203" pitchFamily="34" charset="0"/>
              </a:rPr>
              <a:t>应用程序管理员角色</a:t>
            </a:r>
          </a:p>
          <a:p>
            <a:pPr marL="0" lvl="1" indent="0">
              <a:buNone/>
            </a:pPr>
            <a:endParaRPr lang="en-US" sz="2800">
              <a:latin typeface="Segoe UI" panose="020B0502040204020203" pitchFamily="34" charset="0"/>
              <a:ea typeface="微软雅黑" panose="020B0503020204020204" pitchFamily="34" charset="-122"/>
              <a:cs typeface="Segoe UI Semilight" panose="020B0402040204020203" pitchFamily="34" charset="0"/>
            </a:endParaRPr>
          </a:p>
          <a:p>
            <a:pPr lvl="1"/>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2256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配置</a:t>
            </a:r>
            <a:r>
              <a:rPr lang="zh-cn" dirty="0">
                <a:latin typeface="Segoe UI Semibold" panose="020B0702040204020203" pitchFamily="34" charset="0"/>
                <a:ea typeface="微软雅黑" panose="020B0503020204020204" pitchFamily="34" charset="-122"/>
              </a:rPr>
              <a:t> Azure AD </a:t>
            </a:r>
            <a:r>
              <a:rPr lang="zh-cn" b="1" dirty="0">
                <a:latin typeface="Segoe UI Semibold" panose="020B0702040204020203" pitchFamily="34" charset="0"/>
                <a:ea typeface="微软雅黑" panose="020B0503020204020204" pitchFamily="34" charset="-122"/>
              </a:rPr>
              <a:t>应用清单</a:t>
            </a:r>
            <a:endParaRPr lang="en-US" b="1" dirty="0">
              <a:latin typeface="Segoe UI Semibold" panose="020B0702040204020203" pitchFamily="34" charset="0"/>
              <a:ea typeface="微软雅黑" panose="020B0503020204020204" pitchFamily="34" charset="-122"/>
            </a:endParaRPr>
          </a:p>
        </p:txBody>
      </p:sp>
      <p:pic>
        <p:nvPicPr>
          <p:cNvPr id="4" name="Picture 3" descr="清单编辑器的屏幕截图">
            <a:extLst>
              <a:ext uri="{FF2B5EF4-FFF2-40B4-BE49-F238E27FC236}">
                <a16:creationId xmlns:a16="http://schemas.microsoft.com/office/drawing/2014/main" id="{59790D38-AC2B-42D9-9E4B-58C7D86964EC}"/>
              </a:ext>
            </a:extLst>
          </p:cNvPr>
          <p:cNvPicPr>
            <a:picLocks noChangeAspect="1"/>
          </p:cNvPicPr>
          <p:nvPr/>
        </p:nvPicPr>
        <p:blipFill>
          <a:blip r:embed="rId3"/>
          <a:stretch>
            <a:fillRect/>
          </a:stretch>
        </p:blipFill>
        <p:spPr>
          <a:xfrm>
            <a:off x="6257544" y="1635360"/>
            <a:ext cx="5669280" cy="4313076"/>
          </a:xfrm>
          <a:prstGeom prst="rect">
            <a:avLst/>
          </a:prstGeom>
        </p:spPr>
      </p:pic>
      <p:pic>
        <p:nvPicPr>
          <p:cNvPr id="10" name="Picture 9" descr="从左侧导航菜单中选择“Manifest”（清单）">
            <a:extLst>
              <a:ext uri="{FF2B5EF4-FFF2-40B4-BE49-F238E27FC236}">
                <a16:creationId xmlns:a16="http://schemas.microsoft.com/office/drawing/2014/main" id="{E5BB8B8E-D3CD-4E67-BC67-E5E45F3D3EC6}"/>
              </a:ext>
            </a:extLst>
          </p:cNvPr>
          <p:cNvPicPr>
            <a:picLocks noChangeAspect="1"/>
          </p:cNvPicPr>
          <p:nvPr/>
        </p:nvPicPr>
        <p:blipFill>
          <a:blip r:embed="rId4"/>
          <a:stretch>
            <a:fillRect/>
          </a:stretch>
        </p:blipFill>
        <p:spPr>
          <a:xfrm>
            <a:off x="336831" y="1635360"/>
            <a:ext cx="5731155" cy="4313076"/>
          </a:xfrm>
          <a:prstGeom prst="rect">
            <a:avLst/>
          </a:prstGeom>
        </p:spPr>
      </p:pic>
    </p:spTree>
    <p:extLst>
      <p:ext uri="{BB962C8B-B14F-4D97-AF65-F5344CB8AC3E}">
        <p14:creationId xmlns:p14="http://schemas.microsoft.com/office/powerpoint/2010/main" val="1045490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157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2710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zh-cn" sz="3600"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Microsoft 365 </a:t>
            </a:r>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可管理各种</a:t>
            </a:r>
            <a:br>
              <a:rPr b="1" dirty="0">
                <a:latin typeface="Calibri Light" panose="020F0302020204030204" pitchFamily="34" charset="0"/>
                <a:ea typeface="微软雅黑" panose="020B0503020204020204" pitchFamily="34" charset="-122"/>
              </a:rPr>
            </a:br>
            <a:r>
              <a:rPr lang="zh-cn" sz="3600" b="1" dirty="0">
                <a:solidFill>
                  <a:schemeClr val="accent1"/>
                </a:solidFill>
                <a:latin typeface="Segoe UI Semibold" panose="020B0702040204020203" pitchFamily="34" charset="0"/>
                <a:ea typeface="微软雅黑" panose="020B0503020204020204" pitchFamily="34" charset="-122"/>
                <a:cs typeface="Segoe UI Semibold" panose="020B0702040204020203" pitchFamily="34" charset="0"/>
              </a:rPr>
              <a:t>日常业务流程</a:t>
            </a:r>
            <a:endParaRPr lang="en-US" b="1" dirty="0">
              <a:solidFill>
                <a:schemeClr val="accent1"/>
              </a:solidFill>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227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073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8480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4402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5517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panose="020B0502040204020203" pitchFamily="34" charset="0"/>
              <a:ea typeface="微软雅黑" panose="020B0503020204020204" pitchFamily="34" charset="-122"/>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48438" y="240471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分析数据</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0567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084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9" name="Group 4">
            <a:extLst>
              <a:ext uri="{FF2B5EF4-FFF2-40B4-BE49-F238E27FC236}">
                <a16:creationId xmlns:a16="http://schemas.microsoft.com/office/drawing/2014/main" id="{8AAAE3C7-DDF2-4E22-9374-2E4309181A34}"/>
              </a:ext>
            </a:extLst>
          </p:cNvPr>
          <p:cNvGrpSpPr>
            <a:grpSpLocks noChangeAspect="1"/>
          </p:cNvGrpSpPr>
          <p:nvPr/>
        </p:nvGrpSpPr>
        <p:grpSpPr bwMode="auto">
          <a:xfrm>
            <a:off x="3528135" y="2442909"/>
            <a:ext cx="458788" cy="458788"/>
            <a:chOff x="4646" y="1923"/>
            <a:chExt cx="289" cy="289"/>
          </a:xfrm>
          <a:solidFill>
            <a:srgbClr val="C1C1C1"/>
          </a:solidFill>
        </p:grpSpPr>
        <p:sp>
          <p:nvSpPr>
            <p:cNvPr id="12" name="Freeform 5">
              <a:extLst>
                <a:ext uri="{FF2B5EF4-FFF2-40B4-BE49-F238E27FC236}">
                  <a16:creationId xmlns:a16="http://schemas.microsoft.com/office/drawing/2014/main" id="{69552816-0BDC-4D68-97A3-0A0C4C99B8DB}"/>
                </a:ext>
              </a:extLst>
            </p:cNvPr>
            <p:cNvSpPr>
              <a:spLocks/>
            </p:cNvSpPr>
            <p:nvPr/>
          </p:nvSpPr>
          <p:spPr bwMode="auto">
            <a:xfrm>
              <a:off x="4820" y="2104"/>
              <a:ext cx="96" cy="76"/>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3" name="Freeform 6">
              <a:extLst>
                <a:ext uri="{FF2B5EF4-FFF2-40B4-BE49-F238E27FC236}">
                  <a16:creationId xmlns:a16="http://schemas.microsoft.com/office/drawing/2014/main" id="{7D7FBDBC-D80E-43B3-875D-20D90808D038}"/>
                </a:ext>
              </a:extLst>
            </p:cNvPr>
            <p:cNvSpPr>
              <a:spLocks/>
            </p:cNvSpPr>
            <p:nvPr/>
          </p:nvSpPr>
          <p:spPr bwMode="auto">
            <a:xfrm>
              <a:off x="4646" y="1923"/>
              <a:ext cx="289" cy="289"/>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4" name="Freeform 7">
              <a:extLst>
                <a:ext uri="{FF2B5EF4-FFF2-40B4-BE49-F238E27FC236}">
                  <a16:creationId xmlns:a16="http://schemas.microsoft.com/office/drawing/2014/main" id="{A19ED8EA-854E-42CB-AD1E-56754BDA4C3E}"/>
                </a:ext>
              </a:extLst>
            </p:cNvPr>
            <p:cNvSpPr>
              <a:spLocks/>
            </p:cNvSpPr>
            <p:nvPr/>
          </p:nvSpPr>
          <p:spPr bwMode="auto">
            <a:xfrm>
              <a:off x="4665" y="1962"/>
              <a:ext cx="20" cy="76"/>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5" name="Freeform 8">
              <a:extLst>
                <a:ext uri="{FF2B5EF4-FFF2-40B4-BE49-F238E27FC236}">
                  <a16:creationId xmlns:a16="http://schemas.microsoft.com/office/drawing/2014/main" id="{13726355-9E83-4D67-B229-05CF86291B3B}"/>
                </a:ext>
              </a:extLst>
            </p:cNvPr>
            <p:cNvSpPr>
              <a:spLocks/>
            </p:cNvSpPr>
            <p:nvPr/>
          </p:nvSpPr>
          <p:spPr bwMode="auto">
            <a:xfrm>
              <a:off x="4820" y="1981"/>
              <a:ext cx="58" cy="19"/>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6" name="Freeform 9">
              <a:extLst>
                <a:ext uri="{FF2B5EF4-FFF2-40B4-BE49-F238E27FC236}">
                  <a16:creationId xmlns:a16="http://schemas.microsoft.com/office/drawing/2014/main" id="{3162B0E3-36E6-4F2F-BCAA-75F0B8038C65}"/>
                </a:ext>
              </a:extLst>
            </p:cNvPr>
            <p:cNvSpPr>
              <a:spLocks/>
            </p:cNvSpPr>
            <p:nvPr/>
          </p:nvSpPr>
          <p:spPr bwMode="auto">
            <a:xfrm>
              <a:off x="4743" y="1942"/>
              <a:ext cx="19" cy="96"/>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27" name="Freeform 10">
              <a:extLst>
                <a:ext uri="{FF2B5EF4-FFF2-40B4-BE49-F238E27FC236}">
                  <a16:creationId xmlns:a16="http://schemas.microsoft.com/office/drawing/2014/main" id="{6A8BB153-FEB9-45F4-8791-B2603430BCF0}"/>
                </a:ext>
              </a:extLst>
            </p:cNvPr>
            <p:cNvSpPr>
              <a:spLocks/>
            </p:cNvSpPr>
            <p:nvPr/>
          </p:nvSpPr>
          <p:spPr bwMode="auto">
            <a:xfrm>
              <a:off x="4704" y="1981"/>
              <a:ext cx="19" cy="57"/>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4" name="Freeform 11">
              <a:extLst>
                <a:ext uri="{FF2B5EF4-FFF2-40B4-BE49-F238E27FC236}">
                  <a16:creationId xmlns:a16="http://schemas.microsoft.com/office/drawing/2014/main" id="{BBD31D59-0C5E-4545-848C-C7EAE9B93ED8}"/>
                </a:ext>
              </a:extLst>
            </p:cNvPr>
            <p:cNvSpPr>
              <a:spLocks/>
            </p:cNvSpPr>
            <p:nvPr/>
          </p:nvSpPr>
          <p:spPr bwMode="auto">
            <a:xfrm>
              <a:off x="4666" y="2116"/>
              <a:ext cx="77" cy="76"/>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5" name="Freeform 12">
              <a:extLst>
                <a:ext uri="{FF2B5EF4-FFF2-40B4-BE49-F238E27FC236}">
                  <a16:creationId xmlns:a16="http://schemas.microsoft.com/office/drawing/2014/main" id="{16373931-7A9F-4050-9CF9-4E26221A090F}"/>
                </a:ext>
              </a:extLst>
            </p:cNvPr>
            <p:cNvSpPr>
              <a:spLocks/>
            </p:cNvSpPr>
            <p:nvPr/>
          </p:nvSpPr>
          <p:spPr bwMode="auto">
            <a:xfrm>
              <a:off x="4723" y="2096"/>
              <a:ext cx="39" cy="39"/>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6" name="Freeform 13">
              <a:extLst>
                <a:ext uri="{FF2B5EF4-FFF2-40B4-BE49-F238E27FC236}">
                  <a16:creationId xmlns:a16="http://schemas.microsoft.com/office/drawing/2014/main" id="{B348AB0C-1B99-406C-8E43-CFD0657022DC}"/>
                </a:ext>
              </a:extLst>
            </p:cNvPr>
            <p:cNvSpPr>
              <a:spLocks/>
            </p:cNvSpPr>
            <p:nvPr/>
          </p:nvSpPr>
          <p:spPr bwMode="auto">
            <a:xfrm>
              <a:off x="4820" y="1942"/>
              <a:ext cx="76" cy="2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7" name="Freeform 14">
              <a:extLst>
                <a:ext uri="{FF2B5EF4-FFF2-40B4-BE49-F238E27FC236}">
                  <a16:creationId xmlns:a16="http://schemas.microsoft.com/office/drawing/2014/main" id="{C3924A46-070F-48B6-84E7-44DC989CDD05}"/>
                </a:ext>
              </a:extLst>
            </p:cNvPr>
            <p:cNvSpPr>
              <a:spLocks/>
            </p:cNvSpPr>
            <p:nvPr/>
          </p:nvSpPr>
          <p:spPr bwMode="auto">
            <a:xfrm>
              <a:off x="4820" y="2020"/>
              <a:ext cx="96" cy="18"/>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20" name="TextBox 19">
            <a:extLst>
              <a:ext uri="{FF2B5EF4-FFF2-40B4-BE49-F238E27FC236}">
                <a16:creationId xmlns:a16="http://schemas.microsoft.com/office/drawing/2014/main" id="{F8D84D5E-5C73-4EDB-B18A-9F1F6B3F3ECB}"/>
              </a:ext>
            </a:extLst>
          </p:cNvPr>
          <p:cNvSpPr txBox="1"/>
          <p:nvPr/>
        </p:nvSpPr>
        <p:spPr>
          <a:xfrm>
            <a:off x="4258515" y="2404715"/>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并更新关键报告</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7947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73" name="Group 34">
            <a:extLst>
              <a:ext uri="{FF2B5EF4-FFF2-40B4-BE49-F238E27FC236}">
                <a16:creationId xmlns:a16="http://schemas.microsoft.com/office/drawing/2014/main" id="{FA5C2222-40D0-4C54-8ADB-94455BEF0BB4}"/>
              </a:ext>
            </a:extLst>
          </p:cNvPr>
          <p:cNvGrpSpPr>
            <a:grpSpLocks noChangeAspect="1"/>
          </p:cNvGrpSpPr>
          <p:nvPr/>
        </p:nvGrpSpPr>
        <p:grpSpPr bwMode="auto">
          <a:xfrm>
            <a:off x="6368982" y="2464856"/>
            <a:ext cx="382588" cy="384175"/>
            <a:chOff x="5949" y="3088"/>
            <a:chExt cx="241" cy="242"/>
          </a:xfrm>
        </p:grpSpPr>
        <p:sp>
          <p:nvSpPr>
            <p:cNvPr id="75" name="Freeform 35">
              <a:extLst>
                <a:ext uri="{FF2B5EF4-FFF2-40B4-BE49-F238E27FC236}">
                  <a16:creationId xmlns:a16="http://schemas.microsoft.com/office/drawing/2014/main" id="{59BF47D8-9429-43E8-AF59-401B7B8BD7F6}"/>
                </a:ext>
              </a:extLst>
            </p:cNvPr>
            <p:cNvSpPr>
              <a:spLocks/>
            </p:cNvSpPr>
            <p:nvPr/>
          </p:nvSpPr>
          <p:spPr bwMode="auto">
            <a:xfrm>
              <a:off x="6067" y="3165"/>
              <a:ext cx="53" cy="52"/>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6" name="Freeform 36">
              <a:extLst>
                <a:ext uri="{FF2B5EF4-FFF2-40B4-BE49-F238E27FC236}">
                  <a16:creationId xmlns:a16="http://schemas.microsoft.com/office/drawing/2014/main" id="{BF2C45FB-7433-40DE-8C2F-0D7E48126B9F}"/>
                </a:ext>
              </a:extLst>
            </p:cNvPr>
            <p:cNvSpPr>
              <a:spLocks/>
            </p:cNvSpPr>
            <p:nvPr/>
          </p:nvSpPr>
          <p:spPr bwMode="auto">
            <a:xfrm>
              <a:off x="6086" y="3122"/>
              <a:ext cx="75" cy="7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7" name="Freeform 37">
              <a:extLst>
                <a:ext uri="{FF2B5EF4-FFF2-40B4-BE49-F238E27FC236}">
                  <a16:creationId xmlns:a16="http://schemas.microsoft.com/office/drawing/2014/main" id="{5064BC03-B5C9-47A1-9045-F71DB2595B2F}"/>
                </a:ext>
              </a:extLst>
            </p:cNvPr>
            <p:cNvSpPr>
              <a:spLocks/>
            </p:cNvSpPr>
            <p:nvPr/>
          </p:nvSpPr>
          <p:spPr bwMode="auto">
            <a:xfrm>
              <a:off x="6049" y="3211"/>
              <a:ext cx="23" cy="24"/>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8" name="Freeform 38">
              <a:extLst>
                <a:ext uri="{FF2B5EF4-FFF2-40B4-BE49-F238E27FC236}">
                  <a16:creationId xmlns:a16="http://schemas.microsoft.com/office/drawing/2014/main" id="{4307C4C9-2A6D-43C0-A066-765AD174EE2D}"/>
                </a:ext>
              </a:extLst>
            </p:cNvPr>
            <p:cNvSpPr>
              <a:spLocks/>
            </p:cNvSpPr>
            <p:nvPr/>
          </p:nvSpPr>
          <p:spPr bwMode="auto">
            <a:xfrm>
              <a:off x="5949" y="3088"/>
              <a:ext cx="241" cy="2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30" name="TextBox 29">
            <a:extLst>
              <a:ext uri="{FF2B5EF4-FFF2-40B4-BE49-F238E27FC236}">
                <a16:creationId xmlns:a16="http://schemas.microsoft.com/office/drawing/2014/main" id="{B757E38D-8069-4EDB-9AD8-AF94D56336B4}"/>
              </a:ext>
            </a:extLst>
          </p:cNvPr>
          <p:cNvSpPr txBox="1"/>
          <p:nvPr/>
        </p:nvSpPr>
        <p:spPr>
          <a:xfrm>
            <a:off x="6933747" y="2404715"/>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触发审批</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79750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0368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39420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212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082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9" name="Freeform 28">
            <a:extLst>
              <a:ext uri="{FF2B5EF4-FFF2-40B4-BE49-F238E27FC236}">
                <a16:creationId xmlns:a16="http://schemas.microsoft.com/office/drawing/2014/main" id="{A52605EC-D603-4643-BAFE-8C6ABB99C505}"/>
              </a:ext>
            </a:extLst>
          </p:cNvPr>
          <p:cNvSpPr>
            <a:spLocks/>
          </p:cNvSpPr>
          <p:nvPr/>
        </p:nvSpPr>
        <p:spPr bwMode="auto">
          <a:xfrm>
            <a:off x="9060826" y="2431518"/>
            <a:ext cx="377825" cy="501650"/>
          </a:xfrm>
          <a:custGeom>
            <a:avLst/>
            <a:gdLst>
              <a:gd name="T0" fmla="*/ 70 w 287"/>
              <a:gd name="T1" fmla="*/ 0 h 382"/>
              <a:gd name="T2" fmla="*/ 70 w 287"/>
              <a:gd name="T3" fmla="*/ 0 h 382"/>
              <a:gd name="T4" fmla="*/ 99 w 287"/>
              <a:gd name="T5" fmla="*/ 29 h 382"/>
              <a:gd name="T6" fmla="*/ 118 w 287"/>
              <a:gd name="T7" fmla="*/ 48 h 382"/>
              <a:gd name="T8" fmla="*/ 99 w 287"/>
              <a:gd name="T9" fmla="*/ 67 h 382"/>
              <a:gd name="T10" fmla="*/ 80 w 287"/>
              <a:gd name="T11" fmla="*/ 85 h 382"/>
              <a:gd name="T12" fmla="*/ 61 w 287"/>
              <a:gd name="T13" fmla="*/ 104 h 382"/>
              <a:gd name="T14" fmla="*/ 54 w 287"/>
              <a:gd name="T15" fmla="*/ 97 h 382"/>
              <a:gd name="T16" fmla="*/ 54 w 287"/>
              <a:gd name="T17" fmla="*/ 148 h 382"/>
              <a:gd name="T18" fmla="*/ 54 w 287"/>
              <a:gd name="T19" fmla="*/ 174 h 382"/>
              <a:gd name="T20" fmla="*/ 27 w 287"/>
              <a:gd name="T21" fmla="*/ 174 h 382"/>
              <a:gd name="T22" fmla="*/ 1 w 287"/>
              <a:gd name="T23" fmla="*/ 174 h 382"/>
              <a:gd name="T24" fmla="*/ 0 w 287"/>
              <a:gd name="T25" fmla="*/ 174 h 382"/>
              <a:gd name="T26" fmla="*/ 0 w 287"/>
              <a:gd name="T27" fmla="*/ 382 h 382"/>
              <a:gd name="T28" fmla="*/ 224 w 287"/>
              <a:gd name="T29" fmla="*/ 382 h 382"/>
              <a:gd name="T30" fmla="*/ 221 w 287"/>
              <a:gd name="T31" fmla="*/ 378 h 382"/>
              <a:gd name="T32" fmla="*/ 165 w 287"/>
              <a:gd name="T33" fmla="*/ 322 h 382"/>
              <a:gd name="T34" fmla="*/ 146 w 287"/>
              <a:gd name="T35" fmla="*/ 303 h 382"/>
              <a:gd name="T36" fmla="*/ 165 w 287"/>
              <a:gd name="T37" fmla="*/ 285 h 382"/>
              <a:gd name="T38" fmla="*/ 183 w 287"/>
              <a:gd name="T39" fmla="*/ 266 h 382"/>
              <a:gd name="T40" fmla="*/ 202 w 287"/>
              <a:gd name="T41" fmla="*/ 247 h 382"/>
              <a:gd name="T42" fmla="*/ 221 w 287"/>
              <a:gd name="T43" fmla="*/ 266 h 382"/>
              <a:gd name="T44" fmla="*/ 239 w 287"/>
              <a:gd name="T45" fmla="*/ 284 h 382"/>
              <a:gd name="T46" fmla="*/ 287 w 287"/>
              <a:gd name="T47" fmla="*/ 237 h 382"/>
              <a:gd name="T48" fmla="*/ 287 w 287"/>
              <a:gd name="T49" fmla="*/ 119 h 382"/>
              <a:gd name="T50" fmla="*/ 167 w 287"/>
              <a:gd name="T51" fmla="*/ 119 h 382"/>
              <a:gd name="T52" fmla="*/ 167 w 287"/>
              <a:gd name="T53" fmla="*/ 0 h 382"/>
              <a:gd name="T54" fmla="*/ 70 w 287"/>
              <a:gd name="T5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82">
                <a:moveTo>
                  <a:pt x="70" y="0"/>
                </a:moveTo>
                <a:lnTo>
                  <a:pt x="70" y="0"/>
                </a:lnTo>
                <a:lnTo>
                  <a:pt x="99" y="29"/>
                </a:lnTo>
                <a:lnTo>
                  <a:pt x="118" y="48"/>
                </a:lnTo>
                <a:lnTo>
                  <a:pt x="99" y="67"/>
                </a:lnTo>
                <a:lnTo>
                  <a:pt x="80" y="85"/>
                </a:lnTo>
                <a:lnTo>
                  <a:pt x="61" y="104"/>
                </a:lnTo>
                <a:lnTo>
                  <a:pt x="54" y="97"/>
                </a:lnTo>
                <a:lnTo>
                  <a:pt x="54" y="148"/>
                </a:lnTo>
                <a:lnTo>
                  <a:pt x="54" y="174"/>
                </a:lnTo>
                <a:lnTo>
                  <a:pt x="27" y="174"/>
                </a:lnTo>
                <a:lnTo>
                  <a:pt x="1" y="174"/>
                </a:lnTo>
                <a:lnTo>
                  <a:pt x="0" y="174"/>
                </a:lnTo>
                <a:lnTo>
                  <a:pt x="0" y="382"/>
                </a:lnTo>
                <a:lnTo>
                  <a:pt x="224" y="382"/>
                </a:lnTo>
                <a:lnTo>
                  <a:pt x="221" y="378"/>
                </a:lnTo>
                <a:lnTo>
                  <a:pt x="165" y="322"/>
                </a:lnTo>
                <a:lnTo>
                  <a:pt x="146" y="303"/>
                </a:lnTo>
                <a:lnTo>
                  <a:pt x="165" y="285"/>
                </a:lnTo>
                <a:lnTo>
                  <a:pt x="183" y="266"/>
                </a:lnTo>
                <a:lnTo>
                  <a:pt x="202" y="247"/>
                </a:lnTo>
                <a:lnTo>
                  <a:pt x="221" y="266"/>
                </a:lnTo>
                <a:lnTo>
                  <a:pt x="239" y="284"/>
                </a:lnTo>
                <a:lnTo>
                  <a:pt x="287" y="237"/>
                </a:lnTo>
                <a:lnTo>
                  <a:pt x="287" y="119"/>
                </a:lnTo>
                <a:lnTo>
                  <a:pt x="167" y="119"/>
                </a:lnTo>
                <a:lnTo>
                  <a:pt x="167" y="0"/>
                </a:lnTo>
                <a:lnTo>
                  <a:pt x="7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0" name="Freeform 29">
            <a:extLst>
              <a:ext uri="{FF2B5EF4-FFF2-40B4-BE49-F238E27FC236}">
                <a16:creationId xmlns:a16="http://schemas.microsoft.com/office/drawing/2014/main" id="{65F5A84A-B38B-4039-AFAA-A16E660AF038}"/>
              </a:ext>
            </a:extLst>
          </p:cNvPr>
          <p:cNvSpPr>
            <a:spLocks/>
          </p:cNvSpPr>
          <p:nvPr/>
        </p:nvSpPr>
        <p:spPr bwMode="auto">
          <a:xfrm>
            <a:off x="9310063" y="2442630"/>
            <a:ext cx="122238" cy="122238"/>
          </a:xfrm>
          <a:custGeom>
            <a:avLst/>
            <a:gdLst>
              <a:gd name="T0" fmla="*/ 0 w 93"/>
              <a:gd name="T1" fmla="*/ 93 h 93"/>
              <a:gd name="T2" fmla="*/ 0 w 93"/>
              <a:gd name="T3" fmla="*/ 93 h 93"/>
              <a:gd name="T4" fmla="*/ 93 w 93"/>
              <a:gd name="T5" fmla="*/ 93 h 93"/>
              <a:gd name="T6" fmla="*/ 0 w 93"/>
              <a:gd name="T7" fmla="*/ 0 h 93"/>
              <a:gd name="T8" fmla="*/ 0 w 93"/>
              <a:gd name="T9" fmla="*/ 93 h 93"/>
            </a:gdLst>
            <a:ahLst/>
            <a:cxnLst>
              <a:cxn ang="0">
                <a:pos x="T0" y="T1"/>
              </a:cxn>
              <a:cxn ang="0">
                <a:pos x="T2" y="T3"/>
              </a:cxn>
              <a:cxn ang="0">
                <a:pos x="T4" y="T5"/>
              </a:cxn>
              <a:cxn ang="0">
                <a:pos x="T6" y="T7"/>
              </a:cxn>
              <a:cxn ang="0">
                <a:pos x="T8" y="T9"/>
              </a:cxn>
            </a:cxnLst>
            <a:rect l="0" t="0" r="r" b="b"/>
            <a:pathLst>
              <a:path w="93" h="93">
                <a:moveTo>
                  <a:pt x="0" y="93"/>
                </a:moveTo>
                <a:lnTo>
                  <a:pt x="0" y="93"/>
                </a:lnTo>
                <a:lnTo>
                  <a:pt x="93" y="93"/>
                </a:lnTo>
                <a:lnTo>
                  <a:pt x="0" y="0"/>
                </a:lnTo>
                <a:lnTo>
                  <a:pt x="0" y="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1" name="Freeform 30">
            <a:extLst>
              <a:ext uri="{FF2B5EF4-FFF2-40B4-BE49-F238E27FC236}">
                <a16:creationId xmlns:a16="http://schemas.microsoft.com/office/drawing/2014/main" id="{3CA185B8-1C5B-4B55-9685-0338C5FFCE78}"/>
              </a:ext>
            </a:extLst>
          </p:cNvPr>
          <p:cNvSpPr>
            <a:spLocks/>
          </p:cNvSpPr>
          <p:nvPr/>
        </p:nvSpPr>
        <p:spPr bwMode="auto">
          <a:xfrm>
            <a:off x="9302126" y="2728380"/>
            <a:ext cx="223838" cy="174625"/>
          </a:xfrm>
          <a:custGeom>
            <a:avLst/>
            <a:gdLst>
              <a:gd name="T0" fmla="*/ 104 w 171"/>
              <a:gd name="T1" fmla="*/ 48 h 133"/>
              <a:gd name="T2" fmla="*/ 104 w 171"/>
              <a:gd name="T3" fmla="*/ 48 h 133"/>
              <a:gd name="T4" fmla="*/ 56 w 171"/>
              <a:gd name="T5" fmla="*/ 96 h 133"/>
              <a:gd name="T6" fmla="*/ 19 w 171"/>
              <a:gd name="T7" fmla="*/ 59 h 133"/>
              <a:gd name="T8" fmla="*/ 0 w 171"/>
              <a:gd name="T9" fmla="*/ 77 h 133"/>
              <a:gd name="T10" fmla="*/ 56 w 171"/>
              <a:gd name="T11" fmla="*/ 133 h 133"/>
              <a:gd name="T12" fmla="*/ 104 w 171"/>
              <a:gd name="T13" fmla="*/ 86 h 133"/>
              <a:gd name="T14" fmla="*/ 171 w 171"/>
              <a:gd name="T15" fmla="*/ 19 h 133"/>
              <a:gd name="T16" fmla="*/ 152 w 171"/>
              <a:gd name="T17" fmla="*/ 0 h 133"/>
              <a:gd name="T18" fmla="*/ 104 w 171"/>
              <a:gd name="T19"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3">
                <a:moveTo>
                  <a:pt x="104" y="48"/>
                </a:moveTo>
                <a:lnTo>
                  <a:pt x="104" y="48"/>
                </a:lnTo>
                <a:lnTo>
                  <a:pt x="56" y="96"/>
                </a:lnTo>
                <a:lnTo>
                  <a:pt x="19" y="59"/>
                </a:lnTo>
                <a:lnTo>
                  <a:pt x="0" y="77"/>
                </a:lnTo>
                <a:lnTo>
                  <a:pt x="56" y="133"/>
                </a:lnTo>
                <a:lnTo>
                  <a:pt x="104" y="86"/>
                </a:lnTo>
                <a:lnTo>
                  <a:pt x="171" y="19"/>
                </a:lnTo>
                <a:lnTo>
                  <a:pt x="152" y="0"/>
                </a:lnTo>
                <a:lnTo>
                  <a:pt x="104" y="4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2" name="Freeform 31">
            <a:extLst>
              <a:ext uri="{FF2B5EF4-FFF2-40B4-BE49-F238E27FC236}">
                <a16:creationId xmlns:a16="http://schemas.microsoft.com/office/drawing/2014/main" id="{36BF5C3A-7BE6-40F2-BA6A-05B735A7055E}"/>
              </a:ext>
            </a:extLst>
          </p:cNvPr>
          <p:cNvSpPr>
            <a:spLocks/>
          </p:cNvSpPr>
          <p:nvPr/>
        </p:nvSpPr>
        <p:spPr bwMode="auto">
          <a:xfrm>
            <a:off x="8992563" y="2406118"/>
            <a:ext cx="173038" cy="219075"/>
          </a:xfrm>
          <a:custGeom>
            <a:avLst/>
            <a:gdLst>
              <a:gd name="T0" fmla="*/ 0 w 132"/>
              <a:gd name="T1" fmla="*/ 67 h 167"/>
              <a:gd name="T2" fmla="*/ 0 w 132"/>
              <a:gd name="T3" fmla="*/ 67 h 167"/>
              <a:gd name="T4" fmla="*/ 18 w 132"/>
              <a:gd name="T5" fmla="*/ 85 h 167"/>
              <a:gd name="T6" fmla="*/ 52 w 132"/>
              <a:gd name="T7" fmla="*/ 52 h 167"/>
              <a:gd name="T8" fmla="*/ 53 w 132"/>
              <a:gd name="T9" fmla="*/ 51 h 167"/>
              <a:gd name="T10" fmla="*/ 53 w 132"/>
              <a:gd name="T11" fmla="*/ 167 h 167"/>
              <a:gd name="T12" fmla="*/ 79 w 132"/>
              <a:gd name="T13" fmla="*/ 167 h 167"/>
              <a:gd name="T14" fmla="*/ 79 w 132"/>
              <a:gd name="T15" fmla="*/ 52 h 167"/>
              <a:gd name="T16" fmla="*/ 113 w 132"/>
              <a:gd name="T17" fmla="*/ 86 h 167"/>
              <a:gd name="T18" fmla="*/ 132 w 132"/>
              <a:gd name="T19" fmla="*/ 67 h 167"/>
              <a:gd name="T20" fmla="*/ 84 w 132"/>
              <a:gd name="T21" fmla="*/ 19 h 167"/>
              <a:gd name="T22" fmla="*/ 66 w 132"/>
              <a:gd name="T23" fmla="*/ 0 h 167"/>
              <a:gd name="T24" fmla="*/ 0 w 132"/>
              <a:gd name="T25" fmla="*/ 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67">
                <a:moveTo>
                  <a:pt x="0" y="67"/>
                </a:moveTo>
                <a:lnTo>
                  <a:pt x="0" y="67"/>
                </a:lnTo>
                <a:lnTo>
                  <a:pt x="18" y="85"/>
                </a:lnTo>
                <a:lnTo>
                  <a:pt x="52" y="52"/>
                </a:lnTo>
                <a:lnTo>
                  <a:pt x="53" y="51"/>
                </a:lnTo>
                <a:lnTo>
                  <a:pt x="53" y="167"/>
                </a:lnTo>
                <a:lnTo>
                  <a:pt x="79" y="167"/>
                </a:lnTo>
                <a:lnTo>
                  <a:pt x="79" y="52"/>
                </a:lnTo>
                <a:lnTo>
                  <a:pt x="113" y="86"/>
                </a:lnTo>
                <a:lnTo>
                  <a:pt x="132" y="67"/>
                </a:lnTo>
                <a:lnTo>
                  <a:pt x="84" y="19"/>
                </a:lnTo>
                <a:lnTo>
                  <a:pt x="66" y="0"/>
                </a:lnTo>
                <a:lnTo>
                  <a:pt x="0" y="6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7701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5657466" y="4120771"/>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发送通知</a:t>
            </a:r>
          </a:p>
        </p:txBody>
      </p:sp>
      <p:pic>
        <p:nvPicPr>
          <p:cNvPr id="23" name="Picture 22">
            <a:extLst>
              <a:ext uri="{FF2B5EF4-FFF2-40B4-BE49-F238E27FC236}">
                <a16:creationId xmlns:a16="http://schemas.microsoft.com/office/drawing/2014/main" id="{3DAF168A-FB94-4BEC-91B8-2A33FD887E49}"/>
              </a:ext>
            </a:extLst>
          </p:cNvPr>
          <p:cNvPicPr>
            <a:picLocks noChangeAspect="1"/>
          </p:cNvPicPr>
          <p:nvPr/>
        </p:nvPicPr>
        <p:blipFill>
          <a:blip r:embed="rId3"/>
          <a:stretch>
            <a:fillRect/>
          </a:stretch>
        </p:blipFill>
        <p:spPr>
          <a:xfrm>
            <a:off x="7608809" y="4220142"/>
            <a:ext cx="447040" cy="447040"/>
          </a:xfrm>
          <a:prstGeom prst="rect">
            <a:avLst/>
          </a:prstGeom>
        </p:spPr>
      </p:pic>
      <p:sp>
        <p:nvSpPr>
          <p:cNvPr id="48" name="Oval 47">
            <a:extLst>
              <a:ext uri="{FF2B5EF4-FFF2-40B4-BE49-F238E27FC236}">
                <a16:creationId xmlns:a16="http://schemas.microsoft.com/office/drawing/2014/main" id="{A1B198E1-9F78-4AAE-9BE0-FE9CA24A60A8}"/>
              </a:ext>
            </a:extLst>
          </p:cNvPr>
          <p:cNvSpPr/>
          <p:nvPr/>
        </p:nvSpPr>
        <p:spPr bwMode="auto">
          <a:xfrm>
            <a:off x="481703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37" name="Picture 36">
            <a:extLst>
              <a:ext uri="{FF2B5EF4-FFF2-40B4-BE49-F238E27FC236}">
                <a16:creationId xmlns:a16="http://schemas.microsoft.com/office/drawing/2014/main" id="{946C0F96-2B15-4573-BF3F-6AFFE631E4E8}"/>
              </a:ext>
            </a:extLst>
          </p:cNvPr>
          <p:cNvPicPr>
            <a:picLocks noChangeAspect="1"/>
          </p:cNvPicPr>
          <p:nvPr/>
        </p:nvPicPr>
        <p:blipFill>
          <a:blip r:embed="rId4"/>
          <a:stretch>
            <a:fillRect/>
          </a:stretch>
        </p:blipFill>
        <p:spPr>
          <a:xfrm>
            <a:off x="5042429" y="4197790"/>
            <a:ext cx="491744" cy="491744"/>
          </a:xfrm>
          <a:prstGeom prst="rect">
            <a:avLst/>
          </a:prstGeom>
        </p:spPr>
      </p:pic>
      <p:sp>
        <p:nvSpPr>
          <p:cNvPr id="49" name="TextBox 48">
            <a:extLst>
              <a:ext uri="{FF2B5EF4-FFF2-40B4-BE49-F238E27FC236}">
                <a16:creationId xmlns:a16="http://schemas.microsoft.com/office/drawing/2014/main" id="{BD1FEE84-1321-4192-85A9-34F08C50DF67}"/>
              </a:ext>
            </a:extLst>
          </p:cNvPr>
          <p:cNvSpPr txBox="1"/>
          <p:nvPr/>
        </p:nvSpPr>
        <p:spPr>
          <a:xfrm>
            <a:off x="8223088" y="4124206"/>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创建待办事项</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080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4" name="Picture 3">
            <a:extLst>
              <a:ext uri="{FF2B5EF4-FFF2-40B4-BE49-F238E27FC236}">
                <a16:creationId xmlns:a16="http://schemas.microsoft.com/office/drawing/2014/main" id="{E4D49BF5-87DA-4962-8E9B-9236E8D4E364}"/>
              </a:ext>
            </a:extLst>
          </p:cNvPr>
          <p:cNvPicPr>
            <a:picLocks noChangeAspect="1"/>
          </p:cNvPicPr>
          <p:nvPr/>
        </p:nvPicPr>
        <p:blipFill>
          <a:blip r:embed="rId5"/>
          <a:stretch>
            <a:fillRect/>
          </a:stretch>
        </p:blipFill>
        <p:spPr>
          <a:xfrm>
            <a:off x="2414481" y="4174598"/>
            <a:ext cx="447040" cy="447040"/>
          </a:xfrm>
          <a:prstGeom prst="rect">
            <a:avLst/>
          </a:prstGeom>
        </p:spPr>
      </p:pic>
      <p:sp>
        <p:nvSpPr>
          <p:cNvPr id="51" name="TextBox 50">
            <a:extLst>
              <a:ext uri="{FF2B5EF4-FFF2-40B4-BE49-F238E27FC236}">
                <a16:creationId xmlns:a16="http://schemas.microsoft.com/office/drawing/2014/main" id="{BB003032-226E-498B-ABD2-B75E3A71134B}"/>
              </a:ext>
            </a:extLst>
          </p:cNvPr>
          <p:cNvSpPr txBox="1"/>
          <p:nvPr/>
        </p:nvSpPr>
        <p:spPr>
          <a:xfrm>
            <a:off x="3050734" y="4144512"/>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安排讨论</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0704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33" name="Picture 132">
            <a:extLst>
              <a:ext uri="{FF2B5EF4-FFF2-40B4-BE49-F238E27FC236}">
                <a16:creationId xmlns:a16="http://schemas.microsoft.com/office/drawing/2014/main" id="{C29C0057-14D1-4BBC-BE2E-2DF00ED2523A}"/>
              </a:ext>
            </a:extLst>
          </p:cNvPr>
          <p:cNvPicPr>
            <a:picLocks noChangeAspect="1"/>
          </p:cNvPicPr>
          <p:nvPr/>
        </p:nvPicPr>
        <p:blipFill>
          <a:blip r:embed="rId6"/>
          <a:stretch>
            <a:fillRect/>
          </a:stretch>
        </p:blipFill>
        <p:spPr>
          <a:xfrm rot="16200000">
            <a:off x="6355449" y="5985183"/>
            <a:ext cx="447040" cy="447040"/>
          </a:xfrm>
          <a:prstGeom prst="rect">
            <a:avLst/>
          </a:prstGeom>
        </p:spPr>
      </p:pic>
      <p:sp>
        <p:nvSpPr>
          <p:cNvPr id="53" name="TextBox 52">
            <a:extLst>
              <a:ext uri="{FF2B5EF4-FFF2-40B4-BE49-F238E27FC236}">
                <a16:creationId xmlns:a16="http://schemas.microsoft.com/office/drawing/2014/main" id="{DF425F89-727B-48E7-982C-3A404641E2C7}"/>
              </a:ext>
            </a:extLst>
          </p:cNvPr>
          <p:cNvSpPr txBox="1"/>
          <p:nvPr/>
        </p:nvSpPr>
        <p:spPr>
          <a:xfrm>
            <a:off x="4226017" y="5888977"/>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文档存档</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1896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59" name="Group 4">
            <a:extLst>
              <a:ext uri="{FF2B5EF4-FFF2-40B4-BE49-F238E27FC236}">
                <a16:creationId xmlns:a16="http://schemas.microsoft.com/office/drawing/2014/main" id="{8A5AB1A9-C755-4653-8B61-C5E80B94D198}"/>
              </a:ext>
              <a:ext uri="{C183D7F6-B498-43B3-948B-1728B52AA6E4}">
                <adec:decorative xmlns:adec="http://schemas.microsoft.com/office/drawing/2017/decorative" val="1"/>
              </a:ext>
            </a:extLst>
          </p:cNvPr>
          <p:cNvGrpSpPr>
            <a:grpSpLocks noChangeAspect="1"/>
          </p:cNvGrpSpPr>
          <p:nvPr/>
        </p:nvGrpSpPr>
        <p:grpSpPr bwMode="auto">
          <a:xfrm>
            <a:off x="3406237" y="5930545"/>
            <a:ext cx="495098" cy="456775"/>
            <a:chOff x="1838" y="2648"/>
            <a:chExt cx="478" cy="441"/>
          </a:xfrm>
        </p:grpSpPr>
        <p:sp>
          <p:nvSpPr>
            <p:cNvPr id="137" name="Freeform 5">
              <a:extLst>
                <a:ext uri="{FF2B5EF4-FFF2-40B4-BE49-F238E27FC236}">
                  <a16:creationId xmlns:a16="http://schemas.microsoft.com/office/drawing/2014/main" id="{0020454D-ABBF-4EA4-8E0C-00D28468D1FD}"/>
                </a:ext>
              </a:extLst>
            </p:cNvPr>
            <p:cNvSpPr>
              <a:spLocks/>
            </p:cNvSpPr>
            <p:nvPr/>
          </p:nvSpPr>
          <p:spPr bwMode="auto">
            <a:xfrm>
              <a:off x="1838" y="2824"/>
              <a:ext cx="414" cy="265"/>
            </a:xfrm>
            <a:custGeom>
              <a:avLst/>
              <a:gdLst>
                <a:gd name="T0" fmla="*/ 0 w 339"/>
                <a:gd name="T1" fmla="*/ 0 h 217"/>
                <a:gd name="T2" fmla="*/ 0 w 339"/>
                <a:gd name="T3" fmla="*/ 0 h 217"/>
                <a:gd name="T4" fmla="*/ 0 w 339"/>
                <a:gd name="T5" fmla="*/ 217 h 217"/>
                <a:gd name="T6" fmla="*/ 339 w 339"/>
                <a:gd name="T7" fmla="*/ 217 h 217"/>
                <a:gd name="T8" fmla="*/ 339 w 339"/>
                <a:gd name="T9" fmla="*/ 160 h 217"/>
                <a:gd name="T10" fmla="*/ 52 w 339"/>
                <a:gd name="T11" fmla="*/ 160 h 217"/>
                <a:gd name="T12" fmla="*/ 52 w 339"/>
                <a:gd name="T13" fmla="*/ 0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0"/>
                  </a:lnTo>
                  <a:lnTo>
                    <a:pt x="0" y="217"/>
                  </a:lnTo>
                  <a:lnTo>
                    <a:pt x="339" y="217"/>
                  </a:lnTo>
                  <a:lnTo>
                    <a:pt x="339" y="160"/>
                  </a:lnTo>
                  <a:lnTo>
                    <a:pt x="52" y="160"/>
                  </a:lnTo>
                  <a:lnTo>
                    <a:pt x="52"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38" name="Freeform 6">
              <a:extLst>
                <a:ext uri="{FF2B5EF4-FFF2-40B4-BE49-F238E27FC236}">
                  <a16:creationId xmlns:a16="http://schemas.microsoft.com/office/drawing/2014/main" id="{4E3E0A85-B15F-4F35-B7C8-D39860FFC243}"/>
                </a:ext>
              </a:extLst>
            </p:cNvPr>
            <p:cNvSpPr>
              <a:spLocks/>
            </p:cNvSpPr>
            <p:nvPr/>
          </p:nvSpPr>
          <p:spPr bwMode="auto">
            <a:xfrm>
              <a:off x="1838" y="2736"/>
              <a:ext cx="63" cy="47"/>
            </a:xfrm>
            <a:custGeom>
              <a:avLst/>
              <a:gdLst>
                <a:gd name="T0" fmla="*/ 0 w 52"/>
                <a:gd name="T1" fmla="*/ 38 h 38"/>
                <a:gd name="T2" fmla="*/ 0 w 52"/>
                <a:gd name="T3" fmla="*/ 38 h 38"/>
                <a:gd name="T4" fmla="*/ 52 w 52"/>
                <a:gd name="T5" fmla="*/ 38 h 38"/>
                <a:gd name="T6" fmla="*/ 52 w 52"/>
                <a:gd name="T7" fmla="*/ 0 h 38"/>
                <a:gd name="T8" fmla="*/ 0 w 52"/>
                <a:gd name="T9" fmla="*/ 0 h 38"/>
                <a:gd name="T10" fmla="*/ 0 w 52"/>
                <a:gd name="T11" fmla="*/ 38 h 38"/>
              </a:gdLst>
              <a:ahLst/>
              <a:cxnLst>
                <a:cxn ang="0">
                  <a:pos x="T0" y="T1"/>
                </a:cxn>
                <a:cxn ang="0">
                  <a:pos x="T2" y="T3"/>
                </a:cxn>
                <a:cxn ang="0">
                  <a:pos x="T4" y="T5"/>
                </a:cxn>
                <a:cxn ang="0">
                  <a:pos x="T6" y="T7"/>
                </a:cxn>
                <a:cxn ang="0">
                  <a:pos x="T8" y="T9"/>
                </a:cxn>
                <a:cxn ang="0">
                  <a:pos x="T10" y="T11"/>
                </a:cxn>
              </a:cxnLst>
              <a:rect l="0" t="0" r="r" b="b"/>
              <a:pathLst>
                <a:path w="52" h="38">
                  <a:moveTo>
                    <a:pt x="0" y="38"/>
                  </a:moveTo>
                  <a:lnTo>
                    <a:pt x="0" y="38"/>
                  </a:lnTo>
                  <a:lnTo>
                    <a:pt x="52" y="38"/>
                  </a:lnTo>
                  <a:lnTo>
                    <a:pt x="52" y="0"/>
                  </a:lnTo>
                  <a:lnTo>
                    <a:pt x="0" y="0"/>
                  </a:lnTo>
                  <a:lnTo>
                    <a:pt x="0" y="3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39" name="Freeform 7">
              <a:extLst>
                <a:ext uri="{FF2B5EF4-FFF2-40B4-BE49-F238E27FC236}">
                  <a16:creationId xmlns:a16="http://schemas.microsoft.com/office/drawing/2014/main" id="{385ACF8F-A16A-436A-BADF-A9D7E0EDC176}"/>
                </a:ext>
              </a:extLst>
            </p:cNvPr>
            <p:cNvSpPr>
              <a:spLocks noEditPoints="1"/>
            </p:cNvSpPr>
            <p:nvPr/>
          </p:nvSpPr>
          <p:spPr bwMode="auto">
            <a:xfrm>
              <a:off x="1941" y="2736"/>
              <a:ext cx="375" cy="245"/>
            </a:xfrm>
            <a:custGeom>
              <a:avLst/>
              <a:gdLst>
                <a:gd name="T0" fmla="*/ 135 w 307"/>
                <a:gd name="T1" fmla="*/ 183 h 200"/>
                <a:gd name="T2" fmla="*/ 135 w 307"/>
                <a:gd name="T3" fmla="*/ 183 h 200"/>
                <a:gd name="T4" fmla="*/ 76 w 307"/>
                <a:gd name="T5" fmla="*/ 123 h 200"/>
                <a:gd name="T6" fmla="*/ 76 w 307"/>
                <a:gd name="T7" fmla="*/ 99 h 200"/>
                <a:gd name="T8" fmla="*/ 100 w 307"/>
                <a:gd name="T9" fmla="*/ 99 h 200"/>
                <a:gd name="T10" fmla="*/ 135 w 307"/>
                <a:gd name="T11" fmla="*/ 135 h 200"/>
                <a:gd name="T12" fmla="*/ 198 w 307"/>
                <a:gd name="T13" fmla="*/ 72 h 200"/>
                <a:gd name="T14" fmla="*/ 229 w 307"/>
                <a:gd name="T15" fmla="*/ 41 h 200"/>
                <a:gd name="T16" fmla="*/ 232 w 307"/>
                <a:gd name="T17" fmla="*/ 38 h 200"/>
                <a:gd name="T18" fmla="*/ 235 w 307"/>
                <a:gd name="T19" fmla="*/ 36 h 200"/>
                <a:gd name="T20" fmla="*/ 255 w 307"/>
                <a:gd name="T21" fmla="*/ 33 h 200"/>
                <a:gd name="T22" fmla="*/ 259 w 307"/>
                <a:gd name="T23" fmla="*/ 36 h 200"/>
                <a:gd name="T24" fmla="*/ 261 w 307"/>
                <a:gd name="T25" fmla="*/ 38 h 200"/>
                <a:gd name="T26" fmla="*/ 259 w 307"/>
                <a:gd name="T27" fmla="*/ 60 h 200"/>
                <a:gd name="T28" fmla="*/ 255 w 307"/>
                <a:gd name="T29" fmla="*/ 64 h 200"/>
                <a:gd name="T30" fmla="*/ 246 w 307"/>
                <a:gd name="T31" fmla="*/ 72 h 200"/>
                <a:gd name="T32" fmla="*/ 135 w 307"/>
                <a:gd name="T33" fmla="*/ 183 h 200"/>
                <a:gd name="T34" fmla="*/ 289 w 307"/>
                <a:gd name="T35" fmla="*/ 0 h 200"/>
                <a:gd name="T36" fmla="*/ 289 w 307"/>
                <a:gd name="T37" fmla="*/ 0 h 200"/>
                <a:gd name="T38" fmla="*/ 272 w 307"/>
                <a:gd name="T39" fmla="*/ 0 h 200"/>
                <a:gd name="T40" fmla="*/ 0 w 307"/>
                <a:gd name="T41" fmla="*/ 0 h 200"/>
                <a:gd name="T42" fmla="*/ 0 w 307"/>
                <a:gd name="T43" fmla="*/ 0 h 200"/>
                <a:gd name="T44" fmla="*/ 0 w 307"/>
                <a:gd name="T45" fmla="*/ 38 h 200"/>
                <a:gd name="T46" fmla="*/ 0 w 307"/>
                <a:gd name="T47" fmla="*/ 41 h 200"/>
                <a:gd name="T48" fmla="*/ 0 w 307"/>
                <a:gd name="T49" fmla="*/ 72 h 200"/>
                <a:gd name="T50" fmla="*/ 0 w 307"/>
                <a:gd name="T51" fmla="*/ 200 h 200"/>
                <a:gd name="T52" fmla="*/ 255 w 307"/>
                <a:gd name="T53" fmla="*/ 200 h 200"/>
                <a:gd name="T54" fmla="*/ 272 w 307"/>
                <a:gd name="T55" fmla="*/ 200 h 200"/>
                <a:gd name="T56" fmla="*/ 289 w 307"/>
                <a:gd name="T57" fmla="*/ 200 h 200"/>
                <a:gd name="T58" fmla="*/ 307 w 307"/>
                <a:gd name="T59" fmla="*/ 200 h 200"/>
                <a:gd name="T60" fmla="*/ 307 w 307"/>
                <a:gd name="T61" fmla="*/ 0 h 200"/>
                <a:gd name="T62" fmla="*/ 289 w 307"/>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200">
                  <a:moveTo>
                    <a:pt x="135" y="183"/>
                  </a:moveTo>
                  <a:lnTo>
                    <a:pt x="135" y="183"/>
                  </a:lnTo>
                  <a:lnTo>
                    <a:pt x="76" y="123"/>
                  </a:lnTo>
                  <a:cubicBezTo>
                    <a:pt x="69" y="116"/>
                    <a:pt x="69" y="105"/>
                    <a:pt x="76" y="99"/>
                  </a:cubicBezTo>
                  <a:cubicBezTo>
                    <a:pt x="82" y="92"/>
                    <a:pt x="93" y="92"/>
                    <a:pt x="100" y="99"/>
                  </a:cubicBezTo>
                  <a:lnTo>
                    <a:pt x="135" y="135"/>
                  </a:lnTo>
                  <a:lnTo>
                    <a:pt x="198" y="72"/>
                  </a:lnTo>
                  <a:lnTo>
                    <a:pt x="229" y="41"/>
                  </a:lnTo>
                  <a:lnTo>
                    <a:pt x="232" y="38"/>
                  </a:lnTo>
                  <a:lnTo>
                    <a:pt x="235" y="36"/>
                  </a:lnTo>
                  <a:cubicBezTo>
                    <a:pt x="240" y="30"/>
                    <a:pt x="248" y="29"/>
                    <a:pt x="255" y="33"/>
                  </a:cubicBezTo>
                  <a:cubicBezTo>
                    <a:pt x="256" y="33"/>
                    <a:pt x="257" y="34"/>
                    <a:pt x="259" y="36"/>
                  </a:cubicBezTo>
                  <a:cubicBezTo>
                    <a:pt x="259" y="36"/>
                    <a:pt x="260" y="37"/>
                    <a:pt x="261" y="38"/>
                  </a:cubicBezTo>
                  <a:cubicBezTo>
                    <a:pt x="265" y="45"/>
                    <a:pt x="265" y="54"/>
                    <a:pt x="259" y="60"/>
                  </a:cubicBezTo>
                  <a:lnTo>
                    <a:pt x="255" y="64"/>
                  </a:lnTo>
                  <a:lnTo>
                    <a:pt x="246" y="72"/>
                  </a:lnTo>
                  <a:lnTo>
                    <a:pt x="135" y="183"/>
                  </a:lnTo>
                  <a:close/>
                  <a:moveTo>
                    <a:pt x="289" y="0"/>
                  </a:moveTo>
                  <a:lnTo>
                    <a:pt x="289" y="0"/>
                  </a:lnTo>
                  <a:lnTo>
                    <a:pt x="272" y="0"/>
                  </a:lnTo>
                  <a:lnTo>
                    <a:pt x="0" y="0"/>
                  </a:lnTo>
                  <a:lnTo>
                    <a:pt x="0" y="0"/>
                  </a:lnTo>
                  <a:lnTo>
                    <a:pt x="0" y="38"/>
                  </a:lnTo>
                  <a:lnTo>
                    <a:pt x="0" y="41"/>
                  </a:lnTo>
                  <a:lnTo>
                    <a:pt x="0" y="72"/>
                  </a:lnTo>
                  <a:lnTo>
                    <a:pt x="0" y="200"/>
                  </a:lnTo>
                  <a:lnTo>
                    <a:pt x="255" y="200"/>
                  </a:lnTo>
                  <a:lnTo>
                    <a:pt x="272" y="200"/>
                  </a:lnTo>
                  <a:lnTo>
                    <a:pt x="289" y="200"/>
                  </a:lnTo>
                  <a:lnTo>
                    <a:pt x="307" y="200"/>
                  </a:lnTo>
                  <a:lnTo>
                    <a:pt x="307" y="0"/>
                  </a:lnTo>
                  <a:lnTo>
                    <a:pt x="289"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40" name="Freeform 8">
              <a:extLst>
                <a:ext uri="{FF2B5EF4-FFF2-40B4-BE49-F238E27FC236}">
                  <a16:creationId xmlns:a16="http://schemas.microsoft.com/office/drawing/2014/main" id="{ECED0CAA-1B46-448A-8154-0C5439BB41E7}"/>
                </a:ext>
              </a:extLst>
            </p:cNvPr>
            <p:cNvSpPr>
              <a:spLocks/>
            </p:cNvSpPr>
            <p:nvPr/>
          </p:nvSpPr>
          <p:spPr bwMode="auto">
            <a:xfrm>
              <a:off x="1939" y="2648"/>
              <a:ext cx="376" cy="47"/>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41" name="Freeform 9">
              <a:extLst>
                <a:ext uri="{FF2B5EF4-FFF2-40B4-BE49-F238E27FC236}">
                  <a16:creationId xmlns:a16="http://schemas.microsoft.com/office/drawing/2014/main" id="{4AE28E01-6EC7-4F0D-9F6E-394F2D420ECF}"/>
                </a:ext>
              </a:extLst>
            </p:cNvPr>
            <p:cNvSpPr>
              <a:spLocks/>
            </p:cNvSpPr>
            <p:nvPr/>
          </p:nvSpPr>
          <p:spPr bwMode="auto">
            <a:xfrm>
              <a:off x="2025" y="2772"/>
              <a:ext cx="239" cy="188"/>
            </a:xfrm>
            <a:custGeom>
              <a:avLst/>
              <a:gdLst>
                <a:gd name="T0" fmla="*/ 192 w 196"/>
                <a:gd name="T1" fmla="*/ 9 h 154"/>
                <a:gd name="T2" fmla="*/ 192 w 196"/>
                <a:gd name="T3" fmla="*/ 9 h 154"/>
                <a:gd name="T4" fmla="*/ 190 w 196"/>
                <a:gd name="T5" fmla="*/ 7 h 154"/>
                <a:gd name="T6" fmla="*/ 186 w 196"/>
                <a:gd name="T7" fmla="*/ 4 h 154"/>
                <a:gd name="T8" fmla="*/ 166 w 196"/>
                <a:gd name="T9" fmla="*/ 7 h 154"/>
                <a:gd name="T10" fmla="*/ 163 w 196"/>
                <a:gd name="T11" fmla="*/ 9 h 154"/>
                <a:gd name="T12" fmla="*/ 160 w 196"/>
                <a:gd name="T13" fmla="*/ 12 h 154"/>
                <a:gd name="T14" fmla="*/ 129 w 196"/>
                <a:gd name="T15" fmla="*/ 43 h 154"/>
                <a:gd name="T16" fmla="*/ 66 w 196"/>
                <a:gd name="T17" fmla="*/ 106 h 154"/>
                <a:gd name="T18" fmla="*/ 31 w 196"/>
                <a:gd name="T19" fmla="*/ 70 h 154"/>
                <a:gd name="T20" fmla="*/ 7 w 196"/>
                <a:gd name="T21" fmla="*/ 70 h 154"/>
                <a:gd name="T22" fmla="*/ 7 w 196"/>
                <a:gd name="T23" fmla="*/ 94 h 154"/>
                <a:gd name="T24" fmla="*/ 66 w 196"/>
                <a:gd name="T25" fmla="*/ 154 h 154"/>
                <a:gd name="T26" fmla="*/ 177 w 196"/>
                <a:gd name="T27" fmla="*/ 43 h 154"/>
                <a:gd name="T28" fmla="*/ 186 w 196"/>
                <a:gd name="T29" fmla="*/ 35 h 154"/>
                <a:gd name="T30" fmla="*/ 190 w 196"/>
                <a:gd name="T31" fmla="*/ 31 h 154"/>
                <a:gd name="T32" fmla="*/ 192 w 196"/>
                <a:gd name="T33" fmla="*/ 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54">
                  <a:moveTo>
                    <a:pt x="192" y="9"/>
                  </a:moveTo>
                  <a:lnTo>
                    <a:pt x="192" y="9"/>
                  </a:lnTo>
                  <a:cubicBezTo>
                    <a:pt x="191" y="8"/>
                    <a:pt x="190" y="7"/>
                    <a:pt x="190" y="7"/>
                  </a:cubicBezTo>
                  <a:cubicBezTo>
                    <a:pt x="188" y="5"/>
                    <a:pt x="187" y="4"/>
                    <a:pt x="186" y="4"/>
                  </a:cubicBezTo>
                  <a:cubicBezTo>
                    <a:pt x="179" y="0"/>
                    <a:pt x="171" y="1"/>
                    <a:pt x="166" y="7"/>
                  </a:cubicBezTo>
                  <a:lnTo>
                    <a:pt x="163" y="9"/>
                  </a:lnTo>
                  <a:lnTo>
                    <a:pt x="160" y="12"/>
                  </a:lnTo>
                  <a:lnTo>
                    <a:pt x="129" y="43"/>
                  </a:lnTo>
                  <a:lnTo>
                    <a:pt x="66" y="106"/>
                  </a:lnTo>
                  <a:lnTo>
                    <a:pt x="31" y="70"/>
                  </a:lnTo>
                  <a:cubicBezTo>
                    <a:pt x="24" y="63"/>
                    <a:pt x="13" y="63"/>
                    <a:pt x="7" y="70"/>
                  </a:cubicBezTo>
                  <a:cubicBezTo>
                    <a:pt x="0" y="77"/>
                    <a:pt x="0" y="87"/>
                    <a:pt x="7" y="94"/>
                  </a:cubicBezTo>
                  <a:lnTo>
                    <a:pt x="66" y="154"/>
                  </a:lnTo>
                  <a:lnTo>
                    <a:pt x="177" y="43"/>
                  </a:lnTo>
                  <a:lnTo>
                    <a:pt x="186" y="35"/>
                  </a:lnTo>
                  <a:lnTo>
                    <a:pt x="190" y="31"/>
                  </a:lnTo>
                  <a:cubicBezTo>
                    <a:pt x="196" y="25"/>
                    <a:pt x="196" y="16"/>
                    <a:pt x="192" y="9"/>
                  </a:cubicBezTo>
                  <a:close/>
                </a:path>
              </a:pathLst>
            </a:custGeom>
            <a:solidFill>
              <a:srgbClr val="2F2F2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145" name="TextBox 144">
            <a:extLst>
              <a:ext uri="{FF2B5EF4-FFF2-40B4-BE49-F238E27FC236}">
                <a16:creationId xmlns:a16="http://schemas.microsoft.com/office/drawing/2014/main" id="{694201AD-6DDD-4147-A79F-8531D4FAD475}"/>
              </a:ext>
            </a:extLst>
          </p:cNvPr>
          <p:cNvSpPr txBox="1"/>
          <p:nvPr/>
        </p:nvSpPr>
        <p:spPr>
          <a:xfrm>
            <a:off x="1377374" y="5891857"/>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审批更新</a:t>
            </a:r>
          </a:p>
        </p:txBody>
      </p:sp>
      <p:sp>
        <p:nvSpPr>
          <p:cNvPr id="151" name="TextBox 150">
            <a:extLst>
              <a:ext uri="{FF2B5EF4-FFF2-40B4-BE49-F238E27FC236}">
                <a16:creationId xmlns:a16="http://schemas.microsoft.com/office/drawing/2014/main" id="{ECCB1D93-4E95-46B8-9F37-4CB87E900365}"/>
              </a:ext>
            </a:extLst>
          </p:cNvPr>
          <p:cNvSpPr txBox="1"/>
          <p:nvPr/>
        </p:nvSpPr>
        <p:spPr>
          <a:xfrm>
            <a:off x="23780" y="240471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用户</a:t>
            </a:r>
          </a:p>
        </p:txBody>
      </p:sp>
    </p:spTree>
    <p:extLst>
      <p:ext uri="{BB962C8B-B14F-4D97-AF65-F5344CB8AC3E}">
        <p14:creationId xmlns:p14="http://schemas.microsoft.com/office/powerpoint/2010/main" val="4273927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0" grpId="0" animBg="1"/>
      <p:bldP spid="20" grpId="0"/>
      <p:bldP spid="29" grpId="0" animBg="1"/>
      <p:bldP spid="30" grpId="0"/>
      <p:bldP spid="40" grpId="0" animBg="1"/>
      <p:bldP spid="65" grpId="0" animBg="1"/>
      <p:bldP spid="66" grpId="0" animBg="1"/>
      <p:bldP spid="67" grpId="0" animBg="1"/>
      <p:bldP spid="68" grpId="0" animBg="1"/>
      <p:bldP spid="69" grpId="0" animBg="1"/>
      <p:bldP spid="70" grpId="0" animBg="1"/>
      <p:bldP spid="71" grpId="0" animBg="1"/>
      <p:bldP spid="72" grpId="0" animBg="1"/>
      <p:bldP spid="44" grpId="0" animBg="1"/>
      <p:bldP spid="47" grpId="0"/>
      <p:bldP spid="48" grpId="0" animBg="1"/>
      <p:bldP spid="49" grpId="0"/>
      <p:bldP spid="50" grpId="0" animBg="1"/>
      <p:bldP spid="51" grpId="0"/>
      <p:bldP spid="52" grpId="0" animBg="1"/>
      <p:bldP spid="53" grpId="0"/>
      <p:bldP spid="143" grpId="0" animBg="1"/>
      <p:bldP spid="1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414"/>
            <a:ext cx="3183637" cy="553998"/>
          </a:xfrm>
        </p:spPr>
        <p:txBody>
          <a:bodyPr/>
          <a:lstStyle/>
          <a:p>
            <a:r>
              <a:rPr lang="zh-cn" b="1" dirty="0">
                <a:solidFill>
                  <a:schemeClr val="bg1"/>
                </a:solidFill>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264727" y="2904193"/>
            <a:ext cx="4778683" cy="954107"/>
          </a:xfrm>
          <a:prstGeom prst="rect">
            <a:avLst/>
          </a:prstGeom>
        </p:spPr>
        <p:txBody>
          <a:bodyPr wrap="square">
            <a:spAutoFit/>
          </a:bodyPr>
          <a:lstStyle/>
          <a:p>
            <a:pPr defTabSz="932742">
              <a:spcBef>
                <a:spcPct val="20000"/>
              </a:spcBef>
              <a:buSzPct val="90000"/>
            </a:pPr>
            <a:r>
              <a:rPr 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在 Azure Active Directory 中注册应用程序</a:t>
            </a:r>
          </a:p>
        </p:txBody>
      </p:sp>
    </p:spTree>
    <p:extLst>
      <p:ext uri="{BB962C8B-B14F-4D97-AF65-F5344CB8AC3E}">
        <p14:creationId xmlns:p14="http://schemas.microsoft.com/office/powerpoint/2010/main" val="31985831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zh-cn" sz="3600"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Microsoft 365 </a:t>
            </a:r>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可管理各种日常业务流程</a:t>
            </a:r>
            <a:endParaRPr lang="en-US" sz="3600" b="1" dirty="0">
              <a:solidFill>
                <a:schemeClr val="accent1"/>
              </a:solidFill>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panose="020B0502040204020203" pitchFamily="34" charset="0"/>
              <a:ea typeface="微软雅黑" panose="020B0503020204020204" pitchFamily="34" charset="-122"/>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54788" y="240471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分析数据</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1202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0" name="TextBox 19">
            <a:extLst>
              <a:ext uri="{FF2B5EF4-FFF2-40B4-BE49-F238E27FC236}">
                <a16:creationId xmlns:a16="http://schemas.microsoft.com/office/drawing/2014/main" id="{F8D84D5E-5C73-4EDB-B18A-9F1F6B3F3ECB}"/>
              </a:ext>
            </a:extLst>
          </p:cNvPr>
          <p:cNvSpPr txBox="1"/>
          <p:nvPr/>
        </p:nvSpPr>
        <p:spPr>
          <a:xfrm>
            <a:off x="4264865" y="2404715"/>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并更新关键报告</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30" name="TextBox 29">
            <a:extLst>
              <a:ext uri="{FF2B5EF4-FFF2-40B4-BE49-F238E27FC236}">
                <a16:creationId xmlns:a16="http://schemas.microsoft.com/office/drawing/2014/main" id="{B757E38D-8069-4EDB-9AD8-AF94D56336B4}"/>
              </a:ext>
            </a:extLst>
          </p:cNvPr>
          <p:cNvSpPr txBox="1"/>
          <p:nvPr/>
        </p:nvSpPr>
        <p:spPr>
          <a:xfrm>
            <a:off x="6940097" y="2404715"/>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触发审批</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10736742" y="3058578"/>
            <a:ext cx="1579447"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托管在 </a:t>
            </a:r>
            <a:br>
              <a:rPr kumimoji="0" lang="en-US" alt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b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Teams 中</a:t>
            </a:r>
          </a:p>
        </p:txBody>
      </p:sp>
      <p:sp>
        <p:nvSpPr>
          <p:cNvPr id="48" name="Oval 47">
            <a:extLst>
              <a:ext uri="{FF2B5EF4-FFF2-40B4-BE49-F238E27FC236}">
                <a16:creationId xmlns:a16="http://schemas.microsoft.com/office/drawing/2014/main" id="{A1B198E1-9F78-4AAE-9BE0-FE9CA24A60A8}"/>
              </a:ext>
            </a:extLst>
          </p:cNvPr>
          <p:cNvSpPr/>
          <p:nvPr/>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9" name="TextBox 48">
            <a:extLst>
              <a:ext uri="{FF2B5EF4-FFF2-40B4-BE49-F238E27FC236}">
                <a16:creationId xmlns:a16="http://schemas.microsoft.com/office/drawing/2014/main" id="{BD1FEE84-1321-4192-85A9-34F08C50DF67}"/>
              </a:ext>
            </a:extLst>
          </p:cNvPr>
          <p:cNvSpPr txBox="1"/>
          <p:nvPr/>
        </p:nvSpPr>
        <p:spPr>
          <a:xfrm>
            <a:off x="8229438" y="414970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创建待办事项</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1" name="TextBox 50">
            <a:extLst>
              <a:ext uri="{FF2B5EF4-FFF2-40B4-BE49-F238E27FC236}">
                <a16:creationId xmlns:a16="http://schemas.microsoft.com/office/drawing/2014/main" id="{BB003032-226E-498B-ABD2-B75E3A71134B}"/>
              </a:ext>
            </a:extLst>
          </p:cNvPr>
          <p:cNvSpPr txBox="1"/>
          <p:nvPr/>
        </p:nvSpPr>
        <p:spPr>
          <a:xfrm>
            <a:off x="3057084" y="414970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安排讨论</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3" name="TextBox 52">
            <a:extLst>
              <a:ext uri="{FF2B5EF4-FFF2-40B4-BE49-F238E27FC236}">
                <a16:creationId xmlns:a16="http://schemas.microsoft.com/office/drawing/2014/main" id="{DF425F89-727B-48E7-982C-3A404641E2C7}"/>
              </a:ext>
            </a:extLst>
          </p:cNvPr>
          <p:cNvSpPr txBox="1"/>
          <p:nvPr/>
        </p:nvSpPr>
        <p:spPr>
          <a:xfrm>
            <a:off x="4232367" y="591730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文档存档</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5" name="TextBox 144">
            <a:extLst>
              <a:ext uri="{FF2B5EF4-FFF2-40B4-BE49-F238E27FC236}">
                <a16:creationId xmlns:a16="http://schemas.microsoft.com/office/drawing/2014/main" id="{694201AD-6DDD-4147-A79F-8531D4FAD475}"/>
              </a:ext>
            </a:extLst>
          </p:cNvPr>
          <p:cNvSpPr txBox="1"/>
          <p:nvPr/>
        </p:nvSpPr>
        <p:spPr>
          <a:xfrm>
            <a:off x="1383724" y="591730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审批更新</a:t>
            </a:r>
          </a:p>
        </p:txBody>
      </p:sp>
      <p:pic>
        <p:nvPicPr>
          <p:cNvPr id="63" name="Picture 62">
            <a:extLst>
              <a:ext uri="{FF2B5EF4-FFF2-40B4-BE49-F238E27FC236}">
                <a16:creationId xmlns:a16="http://schemas.microsoft.com/office/drawing/2014/main" id="{688D354B-E6A9-4CF2-9003-D490DB50EAD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46486" y="2162026"/>
            <a:ext cx="984248" cy="984248"/>
          </a:xfrm>
          <a:prstGeom prst="rect">
            <a:avLst/>
          </a:prstGeom>
        </p:spPr>
      </p:pic>
      <p:pic>
        <p:nvPicPr>
          <p:cNvPr id="3" name="Picture 2" descr="带有标志的图片&#10;&#10;自动生成的描述">
            <a:extLst>
              <a:ext uri="{FF2B5EF4-FFF2-40B4-BE49-F238E27FC236}">
                <a16:creationId xmlns:a16="http://schemas.microsoft.com/office/drawing/2014/main" id="{081437E1-64C3-4730-BD19-E6BD5FBA21C2}"/>
              </a:ext>
            </a:extLst>
          </p:cNvPr>
          <p:cNvPicPr>
            <a:picLocks noChangeAspect="1"/>
          </p:cNvPicPr>
          <p:nvPr/>
        </p:nvPicPr>
        <p:blipFill>
          <a:blip r:embed="rId4"/>
          <a:stretch>
            <a:fillRect/>
          </a:stretch>
        </p:blipFill>
        <p:spPr>
          <a:xfrm>
            <a:off x="8730067" y="2146186"/>
            <a:ext cx="1061974" cy="1061974"/>
          </a:xfrm>
          <a:prstGeom prst="rect">
            <a:avLst/>
          </a:prstGeom>
        </p:spPr>
      </p:pic>
      <p:pic>
        <p:nvPicPr>
          <p:cNvPr id="1030" name="Picture 6" descr="查看原始图片&#10;">
            <a:extLst>
              <a:ext uri="{FF2B5EF4-FFF2-40B4-BE49-F238E27FC236}">
                <a16:creationId xmlns:a16="http://schemas.microsoft.com/office/drawing/2014/main" id="{584CB17E-E701-4DD7-90E4-CFE73DDAA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徽标的特写&#10;&#10;自动生成的描述&#10;">
            <a:extLst>
              <a:ext uri="{FF2B5EF4-FFF2-40B4-BE49-F238E27FC236}">
                <a16:creationId xmlns:a16="http://schemas.microsoft.com/office/drawing/2014/main" id="{93E94626-F8DB-4DCF-BEFE-0A685C36D414}"/>
              </a:ext>
            </a:extLst>
          </p:cNvPr>
          <p:cNvPicPr>
            <a:picLocks noChangeAspect="1"/>
          </p:cNvPicPr>
          <p:nvPr/>
        </p:nvPicPr>
        <p:blipFill>
          <a:blip r:embed="rId6"/>
          <a:stretch>
            <a:fillRect/>
          </a:stretch>
        </p:blipFill>
        <p:spPr>
          <a:xfrm>
            <a:off x="4745135" y="3919107"/>
            <a:ext cx="1042762" cy="1042762"/>
          </a:xfrm>
          <a:prstGeom prst="rect">
            <a:avLst/>
          </a:prstGeom>
        </p:spPr>
      </p:pic>
      <p:pic>
        <p:nvPicPr>
          <p:cNvPr id="17" name="Picture 16" descr="徽标的特写&#10;&#10;自动生成的描述">
            <a:extLst>
              <a:ext uri="{FF2B5EF4-FFF2-40B4-BE49-F238E27FC236}">
                <a16:creationId xmlns:a16="http://schemas.microsoft.com/office/drawing/2014/main" id="{38731977-7FC1-4BE6-B023-CF81AEC9AE56}"/>
              </a:ext>
            </a:extLst>
          </p:cNvPr>
          <p:cNvPicPr>
            <a:picLocks noChangeAspect="1"/>
          </p:cNvPicPr>
          <p:nvPr/>
        </p:nvPicPr>
        <p:blipFill>
          <a:blip r:embed="rId6"/>
          <a:stretch>
            <a:fillRect/>
          </a:stretch>
        </p:blipFill>
        <p:spPr>
          <a:xfrm>
            <a:off x="2093482" y="3900049"/>
            <a:ext cx="1042762" cy="1042762"/>
          </a:xfrm>
          <a:prstGeom prst="rect">
            <a:avLst/>
          </a:prstGeom>
        </p:spPr>
      </p:pic>
      <p:pic>
        <p:nvPicPr>
          <p:cNvPr id="18" name="Picture 2" descr="查看原始图片&#10;">
            <a:extLst>
              <a:ext uri="{FF2B5EF4-FFF2-40B4-BE49-F238E27FC236}">
                <a16:creationId xmlns:a16="http://schemas.microsoft.com/office/drawing/2014/main" id="{F813E284-658F-4CF9-B018-64B9776EE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带有标志的图片&#10;&#10;自动生成的描述">
            <a:extLst>
              <a:ext uri="{FF2B5EF4-FFF2-40B4-BE49-F238E27FC236}">
                <a16:creationId xmlns:a16="http://schemas.microsoft.com/office/drawing/2014/main" id="{9A9BECF8-8E62-46A5-850C-6420B9A43D07}"/>
              </a:ext>
            </a:extLst>
          </p:cNvPr>
          <p:cNvPicPr>
            <a:picLocks noChangeAspect="1"/>
          </p:cNvPicPr>
          <p:nvPr/>
        </p:nvPicPr>
        <p:blipFill>
          <a:blip r:embed="rId4"/>
          <a:stretch>
            <a:fillRect/>
          </a:stretch>
        </p:blipFill>
        <p:spPr>
          <a:xfrm>
            <a:off x="6055873" y="5684273"/>
            <a:ext cx="1061974" cy="1061974"/>
          </a:xfrm>
          <a:prstGeom prst="rect">
            <a:avLst/>
          </a:prstGeom>
        </p:spPr>
      </p:pic>
      <p:sp>
        <p:nvSpPr>
          <p:cNvPr id="22" name="TextBox 21">
            <a:extLst>
              <a:ext uri="{FF2B5EF4-FFF2-40B4-BE49-F238E27FC236}">
                <a16:creationId xmlns:a16="http://schemas.microsoft.com/office/drawing/2014/main" id="{AB7F1161-FA99-48BC-9538-1052EA52DE85}"/>
              </a:ext>
            </a:extLst>
          </p:cNvPr>
          <p:cNvSpPr txBox="1"/>
          <p:nvPr/>
        </p:nvSpPr>
        <p:spPr>
          <a:xfrm>
            <a:off x="30130" y="240471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用户</a:t>
            </a:r>
          </a:p>
        </p:txBody>
      </p:sp>
      <p:sp>
        <p:nvSpPr>
          <p:cNvPr id="26" name="Right Brace 25">
            <a:extLst>
              <a:ext uri="{FF2B5EF4-FFF2-40B4-BE49-F238E27FC236}">
                <a16:creationId xmlns:a16="http://schemas.microsoft.com/office/drawing/2014/main" id="{D8448135-DD41-4CA3-A40C-A55CC2A25E6F}"/>
              </a:ext>
            </a:extLst>
          </p:cNvPr>
          <p:cNvSpPr/>
          <p:nvPr/>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28" name="TextBox 27">
            <a:extLst>
              <a:ext uri="{FF2B5EF4-FFF2-40B4-BE49-F238E27FC236}">
                <a16:creationId xmlns:a16="http://schemas.microsoft.com/office/drawing/2014/main" id="{24F693C9-5D7E-465A-BBCD-FFAC36C0A54E}"/>
              </a:ext>
            </a:extLst>
          </p:cNvPr>
          <p:cNvSpPr txBox="1"/>
          <p:nvPr/>
        </p:nvSpPr>
        <p:spPr>
          <a:xfrm>
            <a:off x="5665663" y="414970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rPr>
              <a:t>发送通知</a:t>
            </a:r>
          </a:p>
        </p:txBody>
      </p:sp>
      <p:pic>
        <p:nvPicPr>
          <p:cNvPr id="33" name="Picture 2">
            <a:extLst>
              <a:ext uri="{FF2B5EF4-FFF2-40B4-BE49-F238E27FC236}">
                <a16:creationId xmlns:a16="http://schemas.microsoft.com/office/drawing/2014/main" id="{B3C80D51-026C-4F6A-B7BA-86560D65D84F}"/>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E1D167B-1286-424E-A903-D331ADB8C1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4003" y="2372447"/>
            <a:ext cx="539897" cy="539897"/>
          </a:xfrm>
          <a:prstGeom prst="rect">
            <a:avLst/>
          </a:prstGeom>
        </p:spPr>
      </p:pic>
      <p:sp>
        <p:nvSpPr>
          <p:cNvPr id="93" name="TextBox 92">
            <a:extLst>
              <a:ext uri="{FF2B5EF4-FFF2-40B4-BE49-F238E27FC236}">
                <a16:creationId xmlns:a16="http://schemas.microsoft.com/office/drawing/2014/main" id="{7C837F6C-E7D4-40BE-92A2-09E1229DE068}"/>
              </a:ext>
            </a:extLst>
          </p:cNvPr>
          <p:cNvSpPr txBox="1"/>
          <p:nvPr/>
        </p:nvSpPr>
        <p:spPr>
          <a:xfrm>
            <a:off x="10806517" y="5118995"/>
            <a:ext cx="1579447"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通过 Graph </a:t>
            </a:r>
            <a:br>
              <a:rPr kumimoji="0" lang="en-US" alt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b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使用 API</a:t>
            </a:r>
          </a:p>
        </p:txBody>
      </p:sp>
    </p:spTree>
    <p:extLst>
      <p:ext uri="{BB962C8B-B14F-4D97-AF65-F5344CB8AC3E}">
        <p14:creationId xmlns:p14="http://schemas.microsoft.com/office/powerpoint/2010/main" val="211359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6" grpId="0" animBg="1"/>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10E0D50C-2EE7-4373-8EE9-C1CB6D1424C9}"/>
              </a:ext>
              <a:ext uri="{C183D7F6-B498-43B3-948B-1728B52AA6E4}">
                <adec:decorative xmlns:adec="http://schemas.microsoft.com/office/drawing/2017/decorative" val="1"/>
              </a:ext>
            </a:extLst>
          </p:cNvPr>
          <p:cNvSpPr/>
          <p:nvPr/>
        </p:nvSpPr>
        <p:spPr bwMode="auto">
          <a:xfrm>
            <a:off x="1" y="3769278"/>
            <a:ext cx="12192000" cy="30887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30" name="Group 29">
            <a:extLst>
              <a:ext uri="{FF2B5EF4-FFF2-40B4-BE49-F238E27FC236}">
                <a16:creationId xmlns:a16="http://schemas.microsoft.com/office/drawing/2014/main" id="{8A8AF18E-1279-4D36-AE33-5DDBD54BE85A}"/>
              </a:ext>
              <a:ext uri="{C183D7F6-B498-43B3-948B-1728B52AA6E4}">
                <adec:decorative xmlns:adec="http://schemas.microsoft.com/office/drawing/2017/decorative" val="1"/>
              </a:ext>
            </a:extLst>
          </p:cNvPr>
          <p:cNvGrpSpPr/>
          <p:nvPr/>
        </p:nvGrpSpPr>
        <p:grpSpPr>
          <a:xfrm>
            <a:off x="7444513" y="4983191"/>
            <a:ext cx="678277" cy="1161115"/>
            <a:chOff x="7486803" y="4727443"/>
            <a:chExt cx="678373" cy="1161280"/>
          </a:xfrm>
        </p:grpSpPr>
        <p:sp>
          <p:nvSpPr>
            <p:cNvPr id="203" name="Freeform 124">
              <a:extLst>
                <a:ext uri="{FF2B5EF4-FFF2-40B4-BE49-F238E27FC236}">
                  <a16:creationId xmlns:a16="http://schemas.microsoft.com/office/drawing/2014/main" id="{61C89BF7-7D4E-4C31-BFD2-B985AED87191}"/>
                </a:ext>
              </a:extLst>
            </p:cNvPr>
            <p:cNvSpPr>
              <a:spLocks/>
            </p:cNvSpPr>
            <p:nvPr/>
          </p:nvSpPr>
          <p:spPr bwMode="auto">
            <a:xfrm>
              <a:off x="7486803" y="4727443"/>
              <a:ext cx="678373" cy="1161280"/>
            </a:xfrm>
            <a:prstGeom prst="rect">
              <a:avLst/>
            </a:prstGeom>
            <a:solidFill>
              <a:schemeClr val="tx1"/>
            </a:solidFill>
            <a:ln w="63500" cap="rnd">
              <a:solidFill>
                <a:schemeClr val="bg1">
                  <a:lumMod val="65000"/>
                  <a:lumOff val="3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panose="020B0402040204020203" pitchFamily="34" charset="0"/>
                <a:ea typeface="微软雅黑" panose="020B0503020204020204" pitchFamily="34" charset="-122"/>
                <a:cs typeface="+mn-cs"/>
              </a:endParaRPr>
            </a:p>
          </p:txBody>
        </p:sp>
        <p:sp>
          <p:nvSpPr>
            <p:cNvPr id="204" name="Rectangle 203">
              <a:extLst>
                <a:ext uri="{FF2B5EF4-FFF2-40B4-BE49-F238E27FC236}">
                  <a16:creationId xmlns:a16="http://schemas.microsoft.com/office/drawing/2014/main" id="{6DD67F9D-D634-4581-8241-E9DA1CA0B08E}"/>
                </a:ext>
              </a:extLst>
            </p:cNvPr>
            <p:cNvSpPr/>
            <p:nvPr/>
          </p:nvSpPr>
          <p:spPr>
            <a:xfrm>
              <a:off x="7590234" y="4829231"/>
              <a:ext cx="468410" cy="952672"/>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grpSp>
        <p:nvGrpSpPr>
          <p:cNvPr id="45" name="Group 44">
            <a:extLst>
              <a:ext uri="{FF2B5EF4-FFF2-40B4-BE49-F238E27FC236}">
                <a16:creationId xmlns:a16="http://schemas.microsoft.com/office/drawing/2014/main" id="{5DE1DB66-5408-4F02-B979-1D90C3C8C84C}"/>
              </a:ext>
              <a:ext uri="{C183D7F6-B498-43B3-948B-1728B52AA6E4}">
                <adec:decorative xmlns:adec="http://schemas.microsoft.com/office/drawing/2017/decorative" val="1"/>
              </a:ext>
            </a:extLst>
          </p:cNvPr>
          <p:cNvGrpSpPr/>
          <p:nvPr/>
        </p:nvGrpSpPr>
        <p:grpSpPr>
          <a:xfrm>
            <a:off x="3955560" y="6277211"/>
            <a:ext cx="4280881" cy="369332"/>
            <a:chOff x="3937830" y="5897709"/>
            <a:chExt cx="4281489" cy="369385"/>
          </a:xfrm>
        </p:grpSpPr>
        <p:cxnSp>
          <p:nvCxnSpPr>
            <p:cNvPr id="301" name="Straight Connector 300">
              <a:extLst>
                <a:ext uri="{FF2B5EF4-FFF2-40B4-BE49-F238E27FC236}">
                  <a16:creationId xmlns:a16="http://schemas.microsoft.com/office/drawing/2014/main" id="{850CF2AC-BD72-4F42-90DA-51586B4CBEFE}"/>
                </a:ext>
              </a:extLst>
            </p:cNvPr>
            <p:cNvCxnSpPr>
              <a:cxnSpLocks/>
              <a:endCxn id="300" idx="1"/>
            </p:cNvCxnSpPr>
            <p:nvPr/>
          </p:nvCxnSpPr>
          <p:spPr>
            <a:xfrm>
              <a:off x="3937830" y="6082398"/>
              <a:ext cx="1235506"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4309E7-8950-4751-82E4-DF7A8D0407EB}"/>
                </a:ext>
              </a:extLst>
            </p:cNvPr>
            <p:cNvCxnSpPr/>
            <p:nvPr/>
          </p:nvCxnSpPr>
          <p:spPr>
            <a:xfrm>
              <a:off x="3937831"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25AD52-CF71-4CEA-BF11-3DE12BB5B006}"/>
                </a:ext>
              </a:extLst>
            </p:cNvPr>
            <p:cNvCxnSpPr/>
            <p:nvPr/>
          </p:nvCxnSpPr>
          <p:spPr>
            <a:xfrm>
              <a:off x="8219319"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95B50137-5EF4-4057-8B52-85D1EB9AEB03}"/>
                </a:ext>
              </a:extLst>
            </p:cNvPr>
            <p:cNvSpPr txBox="1"/>
            <p:nvPr/>
          </p:nvSpPr>
          <p:spPr>
            <a:xfrm>
              <a:off x="5173336" y="5897709"/>
              <a:ext cx="1798240" cy="369385"/>
            </a:xfrm>
            <a:prstGeom prst="rect">
              <a:avLst/>
            </a:prstGeom>
          </p:spPr>
          <p:txBody>
            <a:bodyPr wrap="square" lIns="0" rIns="0">
              <a:spAutoFit/>
            </a:bodyPr>
            <a:lstStyle>
              <a:defPPr>
                <a:defRPr lang="en-US"/>
              </a:defPPr>
              <a:lvl1pPr algn="ctr">
                <a:defRPr sz="1600">
                  <a:ln w="3175">
                    <a:noFill/>
                  </a:ln>
                  <a:gradFill>
                    <a:gsLst>
                      <a:gs pos="74359">
                        <a:srgbClr val="1A1A1A"/>
                      </a:gs>
                      <a:gs pos="57576">
                        <a:srgbClr val="1A1A1A"/>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1"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你的应用程序</a:t>
              </a:r>
            </a:p>
          </p:txBody>
        </p:sp>
        <p:cxnSp>
          <p:nvCxnSpPr>
            <p:cNvPr id="304" name="Straight Connector 303">
              <a:extLst>
                <a:ext uri="{FF2B5EF4-FFF2-40B4-BE49-F238E27FC236}">
                  <a16:creationId xmlns:a16="http://schemas.microsoft.com/office/drawing/2014/main" id="{0ACB0F5C-5563-4F2F-BA62-1557E7305D4F}"/>
                </a:ext>
              </a:extLst>
            </p:cNvPr>
            <p:cNvCxnSpPr>
              <a:cxnSpLocks/>
              <a:stCxn id="300" idx="3"/>
            </p:cNvCxnSpPr>
            <p:nvPr/>
          </p:nvCxnSpPr>
          <p:spPr>
            <a:xfrm flipV="1">
              <a:off x="6971577" y="6082398"/>
              <a:ext cx="1247742"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C611F07-251D-4A77-B596-DB2EB4B6C729}"/>
              </a:ext>
              <a:ext uri="{C183D7F6-B498-43B3-948B-1728B52AA6E4}">
                <adec:decorative xmlns:adec="http://schemas.microsoft.com/office/drawing/2017/decorative" val="1"/>
              </a:ext>
            </a:extLst>
          </p:cNvPr>
          <p:cNvGrpSpPr/>
          <p:nvPr/>
        </p:nvGrpSpPr>
        <p:grpSpPr>
          <a:xfrm>
            <a:off x="3206336" y="1731662"/>
            <a:ext cx="2615252" cy="1985586"/>
            <a:chOff x="3205925" y="988831"/>
            <a:chExt cx="2615623" cy="1985868"/>
          </a:xfrm>
        </p:grpSpPr>
        <p:sp>
          <p:nvSpPr>
            <p:cNvPr id="153" name="Rectangle 20">
              <a:extLst>
                <a:ext uri="{FF2B5EF4-FFF2-40B4-BE49-F238E27FC236}">
                  <a16:creationId xmlns:a16="http://schemas.microsoft.com/office/drawing/2014/main" id="{39705D5B-C15D-47C9-9188-8CFB1F1F1440}"/>
                </a:ext>
              </a:extLst>
            </p:cNvPr>
            <p:cNvSpPr>
              <a:spLocks noChangeArrowheads="1"/>
            </p:cNvSpPr>
            <p:nvPr/>
          </p:nvSpPr>
          <p:spPr bwMode="auto">
            <a:xfrm>
              <a:off x="3519562" y="988831"/>
              <a:ext cx="2017935" cy="13926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4" name="Oval 21">
              <a:extLst>
                <a:ext uri="{FF2B5EF4-FFF2-40B4-BE49-F238E27FC236}">
                  <a16:creationId xmlns:a16="http://schemas.microsoft.com/office/drawing/2014/main" id="{89F77AA7-B331-4A97-B166-391C3C4776E5}"/>
                </a:ext>
              </a:extLst>
            </p:cNvPr>
            <p:cNvSpPr>
              <a:spLocks noChangeArrowheads="1"/>
            </p:cNvSpPr>
            <p:nvPr/>
          </p:nvSpPr>
          <p:spPr bwMode="auto">
            <a:xfrm>
              <a:off x="4505845" y="1018420"/>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5" name="Rectangle 22">
              <a:extLst>
                <a:ext uri="{FF2B5EF4-FFF2-40B4-BE49-F238E27FC236}">
                  <a16:creationId xmlns:a16="http://schemas.microsoft.com/office/drawing/2014/main" id="{615BD322-B5DC-46FB-BC12-AD3784D09A4D}"/>
                </a:ext>
              </a:extLst>
            </p:cNvPr>
            <p:cNvSpPr>
              <a:spLocks noChangeArrowheads="1"/>
            </p:cNvSpPr>
            <p:nvPr/>
          </p:nvSpPr>
          <p:spPr bwMode="auto">
            <a:xfrm>
              <a:off x="3594520" y="1095350"/>
              <a:ext cx="1881828" cy="122693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6" name="Freeform 23">
              <a:extLst>
                <a:ext uri="{FF2B5EF4-FFF2-40B4-BE49-F238E27FC236}">
                  <a16:creationId xmlns:a16="http://schemas.microsoft.com/office/drawing/2014/main" id="{6555CF82-18D8-4A04-AFEC-8E80DD865571}"/>
                </a:ext>
              </a:extLst>
            </p:cNvPr>
            <p:cNvSpPr>
              <a:spLocks/>
            </p:cNvSpPr>
            <p:nvPr/>
          </p:nvSpPr>
          <p:spPr bwMode="auto">
            <a:xfrm>
              <a:off x="3205925" y="2397242"/>
              <a:ext cx="2615623" cy="106519"/>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2" name="Rectangle 151">
              <a:extLst>
                <a:ext uri="{FF2B5EF4-FFF2-40B4-BE49-F238E27FC236}">
                  <a16:creationId xmlns:a16="http://schemas.microsoft.com/office/drawing/2014/main" id="{D09CD2D0-B32A-4646-9002-185CB27DA060}"/>
                </a:ext>
              </a:extLst>
            </p:cNvPr>
            <p:cNvSpPr/>
            <p:nvPr/>
          </p:nvSpPr>
          <p:spPr bwMode="auto">
            <a:xfrm>
              <a:off x="3594520" y="1239306"/>
              <a:ext cx="374360" cy="1082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19" name="Rectangle 218">
              <a:extLst>
                <a:ext uri="{FF2B5EF4-FFF2-40B4-BE49-F238E27FC236}">
                  <a16:creationId xmlns:a16="http://schemas.microsoft.com/office/drawing/2014/main" id="{F20CAAE2-A0F5-4C70-AC00-A03DBF1065A0}"/>
                </a:ext>
              </a:extLst>
            </p:cNvPr>
            <p:cNvSpPr/>
            <p:nvPr/>
          </p:nvSpPr>
          <p:spPr bwMode="auto">
            <a:xfrm>
              <a:off x="3594520" y="1095353"/>
              <a:ext cx="1881828" cy="143953"/>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50" name="Rectangle 149">
              <a:extLst>
                <a:ext uri="{FF2B5EF4-FFF2-40B4-BE49-F238E27FC236}">
                  <a16:creationId xmlns:a16="http://schemas.microsoft.com/office/drawing/2014/main" id="{E1325744-503A-4882-B6A6-243889044634}"/>
                </a:ext>
              </a:extLst>
            </p:cNvPr>
            <p:cNvSpPr/>
            <p:nvPr/>
          </p:nvSpPr>
          <p:spPr bwMode="auto">
            <a:xfrm>
              <a:off x="4167087" y="1131980"/>
              <a:ext cx="736692" cy="7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2" name="Oval 221">
              <a:extLst>
                <a:ext uri="{FF2B5EF4-FFF2-40B4-BE49-F238E27FC236}">
                  <a16:creationId xmlns:a16="http://schemas.microsoft.com/office/drawing/2014/main" id="{0AA63145-3167-497E-B128-0D1F55EA2ACF}"/>
                </a:ext>
              </a:extLst>
            </p:cNvPr>
            <p:cNvSpPr/>
            <p:nvPr/>
          </p:nvSpPr>
          <p:spPr bwMode="auto">
            <a:xfrm>
              <a:off x="4066472" y="1310694"/>
              <a:ext cx="99728" cy="99725"/>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3" name="Oval 222">
              <a:extLst>
                <a:ext uri="{FF2B5EF4-FFF2-40B4-BE49-F238E27FC236}">
                  <a16:creationId xmlns:a16="http://schemas.microsoft.com/office/drawing/2014/main" id="{E3BACC94-B952-4BDC-8C39-3C91545F78A2}"/>
                </a:ext>
              </a:extLst>
            </p:cNvPr>
            <p:cNvSpPr/>
            <p:nvPr/>
          </p:nvSpPr>
          <p:spPr bwMode="auto">
            <a:xfrm>
              <a:off x="4066472" y="1837420"/>
              <a:ext cx="99728" cy="99725"/>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4" name="Oval 223">
              <a:extLst>
                <a:ext uri="{FF2B5EF4-FFF2-40B4-BE49-F238E27FC236}">
                  <a16:creationId xmlns:a16="http://schemas.microsoft.com/office/drawing/2014/main" id="{9949393F-2027-44B1-9C2D-6B4BD6A97EBB}"/>
                </a:ext>
              </a:extLst>
            </p:cNvPr>
            <p:cNvSpPr/>
            <p:nvPr/>
          </p:nvSpPr>
          <p:spPr bwMode="auto">
            <a:xfrm>
              <a:off x="4181047" y="1535314"/>
              <a:ext cx="75798" cy="75795"/>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5" name="Oval 224">
              <a:extLst>
                <a:ext uri="{FF2B5EF4-FFF2-40B4-BE49-F238E27FC236}">
                  <a16:creationId xmlns:a16="http://schemas.microsoft.com/office/drawing/2014/main" id="{7D778107-88B2-4F9E-A671-8870AF04EBBA}"/>
                </a:ext>
              </a:extLst>
            </p:cNvPr>
            <p:cNvSpPr/>
            <p:nvPr/>
          </p:nvSpPr>
          <p:spPr bwMode="auto">
            <a:xfrm>
              <a:off x="4180184" y="2043836"/>
              <a:ext cx="74210" cy="74210"/>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6" name="Oval 225">
              <a:extLst>
                <a:ext uri="{FF2B5EF4-FFF2-40B4-BE49-F238E27FC236}">
                  <a16:creationId xmlns:a16="http://schemas.microsoft.com/office/drawing/2014/main" id="{927EDFC6-545B-4F1F-B22E-4C8166C1B2A6}"/>
                </a:ext>
              </a:extLst>
            </p:cNvPr>
            <p:cNvSpPr/>
            <p:nvPr/>
          </p:nvSpPr>
          <p:spPr bwMode="auto">
            <a:xfrm>
              <a:off x="4180184" y="2190145"/>
              <a:ext cx="74210" cy="74210"/>
            </a:xfrm>
            <a:prstGeom prst="ellipse">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nvGrpSpPr>
            <p:cNvPr id="18" name="Group 17">
              <a:extLst>
                <a:ext uri="{FF2B5EF4-FFF2-40B4-BE49-F238E27FC236}">
                  <a16:creationId xmlns:a16="http://schemas.microsoft.com/office/drawing/2014/main" id="{B087BDFD-252D-4281-960B-80B7A3436BA6}"/>
                </a:ext>
              </a:extLst>
            </p:cNvPr>
            <p:cNvGrpSpPr/>
            <p:nvPr/>
          </p:nvGrpSpPr>
          <p:grpSpPr>
            <a:xfrm>
              <a:off x="4316469" y="1506124"/>
              <a:ext cx="997238" cy="242971"/>
              <a:chOff x="4451577" y="1830717"/>
              <a:chExt cx="997238" cy="242971"/>
            </a:xfrm>
          </p:grpSpPr>
          <p:sp>
            <p:nvSpPr>
              <p:cNvPr id="175" name="Rectangle 174">
                <a:extLst>
                  <a:ext uri="{FF2B5EF4-FFF2-40B4-BE49-F238E27FC236}">
                    <a16:creationId xmlns:a16="http://schemas.microsoft.com/office/drawing/2014/main" id="{98F463F9-B1E3-487E-823B-5A99B32715EC}"/>
                  </a:ext>
                </a:extLst>
              </p:cNvPr>
              <p:cNvSpPr/>
              <p:nvPr/>
            </p:nvSpPr>
            <p:spPr bwMode="auto">
              <a:xfrm>
                <a:off x="4451577" y="1830717"/>
                <a:ext cx="997238" cy="242971"/>
              </a:xfrm>
              <a:prstGeom prst="rect">
                <a:avLst/>
              </a:prstGeom>
              <a:solidFill>
                <a:srgbClr val="959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endParaRPr>
              </a:p>
            </p:txBody>
          </p:sp>
          <p:grpSp>
            <p:nvGrpSpPr>
              <p:cNvPr id="17" name="Group 16">
                <a:extLst>
                  <a:ext uri="{FF2B5EF4-FFF2-40B4-BE49-F238E27FC236}">
                    <a16:creationId xmlns:a16="http://schemas.microsoft.com/office/drawing/2014/main" id="{471E7BC4-6B56-4761-A081-17E042C8F87F}"/>
                  </a:ext>
                </a:extLst>
              </p:cNvPr>
              <p:cNvGrpSpPr/>
              <p:nvPr/>
            </p:nvGrpSpPr>
            <p:grpSpPr>
              <a:xfrm>
                <a:off x="4529431" y="1903405"/>
                <a:ext cx="841529" cy="102417"/>
                <a:chOff x="4494381" y="1903405"/>
                <a:chExt cx="841529" cy="102417"/>
              </a:xfrm>
            </p:grpSpPr>
            <p:sp>
              <p:nvSpPr>
                <p:cNvPr id="176" name="Rectangle 175">
                  <a:extLst>
                    <a:ext uri="{FF2B5EF4-FFF2-40B4-BE49-F238E27FC236}">
                      <a16:creationId xmlns:a16="http://schemas.microsoft.com/office/drawing/2014/main" id="{B1C76069-BBCC-4A44-A0A3-013B59E1423C}"/>
                    </a:ext>
                  </a:extLst>
                </p:cNvPr>
                <p:cNvSpPr/>
                <p:nvPr/>
              </p:nvSpPr>
              <p:spPr bwMode="auto">
                <a:xfrm>
                  <a:off x="4494381"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sz="5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rPr>
                    <a:t>是</a:t>
                  </a:r>
                </a:p>
              </p:txBody>
            </p:sp>
            <p:sp>
              <p:nvSpPr>
                <p:cNvPr id="177" name="Rectangle 176">
                  <a:extLst>
                    <a:ext uri="{FF2B5EF4-FFF2-40B4-BE49-F238E27FC236}">
                      <a16:creationId xmlns:a16="http://schemas.microsoft.com/office/drawing/2014/main" id="{C3FCF299-56D8-402F-B2AF-658B26EEA582}"/>
                    </a:ext>
                  </a:extLst>
                </p:cNvPr>
                <p:cNvSpPr/>
                <p:nvPr/>
              </p:nvSpPr>
              <p:spPr bwMode="auto">
                <a:xfrm>
                  <a:off x="4790043"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sz="5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rPr>
                    <a:t>否</a:t>
                  </a:r>
                </a:p>
              </p:txBody>
            </p:sp>
            <p:sp>
              <p:nvSpPr>
                <p:cNvPr id="178" name="Rectangle 177">
                  <a:extLst>
                    <a:ext uri="{FF2B5EF4-FFF2-40B4-BE49-F238E27FC236}">
                      <a16:creationId xmlns:a16="http://schemas.microsoft.com/office/drawing/2014/main" id="{7C10B748-2F7B-42F7-9449-88FB0087D57D}"/>
                    </a:ext>
                  </a:extLst>
                </p:cNvPr>
                <p:cNvSpPr/>
                <p:nvPr/>
              </p:nvSpPr>
              <p:spPr bwMode="auto">
                <a:xfrm>
                  <a:off x="5085704"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sz="5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rPr>
                    <a:t>也许</a:t>
                  </a:r>
                </a:p>
              </p:txBody>
            </p:sp>
          </p:grpSp>
        </p:grpSp>
        <p:grpSp>
          <p:nvGrpSpPr>
            <p:cNvPr id="20" name="Group 19">
              <a:extLst>
                <a:ext uri="{FF2B5EF4-FFF2-40B4-BE49-F238E27FC236}">
                  <a16:creationId xmlns:a16="http://schemas.microsoft.com/office/drawing/2014/main" id="{BB71C5F0-341E-4640-A2C8-3D5352E3CA7C}"/>
                </a:ext>
              </a:extLst>
            </p:cNvPr>
            <p:cNvGrpSpPr/>
            <p:nvPr/>
          </p:nvGrpSpPr>
          <p:grpSpPr>
            <a:xfrm>
              <a:off x="4223406" y="1315148"/>
              <a:ext cx="1162703" cy="90816"/>
              <a:chOff x="4376085" y="1603510"/>
              <a:chExt cx="1162703" cy="90816"/>
            </a:xfrm>
          </p:grpSpPr>
          <p:cxnSp>
            <p:nvCxnSpPr>
              <p:cNvPr id="268" name="Straight Connector 267">
                <a:extLst>
                  <a:ext uri="{FF2B5EF4-FFF2-40B4-BE49-F238E27FC236}">
                    <a16:creationId xmlns:a16="http://schemas.microsoft.com/office/drawing/2014/main" id="{A2583C81-902C-4020-A1F9-46F512538D67}"/>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45C506C-9152-449F-87BF-C1A1FF62ACAE}"/>
                  </a:ext>
                </a:extLst>
              </p:cNvPr>
              <p:cNvCxnSpPr>
                <a:cxnSpLocks/>
              </p:cNvCxnSpPr>
              <p:nvPr/>
            </p:nvCxnSpPr>
            <p:spPr>
              <a:xfrm>
                <a:off x="4376085" y="1694326"/>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840574D-093A-4FD4-A187-A477A1CF45C1}"/>
                </a:ext>
              </a:extLst>
            </p:cNvPr>
            <p:cNvGrpSpPr/>
            <p:nvPr/>
          </p:nvGrpSpPr>
          <p:grpSpPr>
            <a:xfrm>
              <a:off x="4223406" y="1841874"/>
              <a:ext cx="1162703" cy="90816"/>
              <a:chOff x="4376085" y="1603510"/>
              <a:chExt cx="1162703" cy="90816"/>
            </a:xfrm>
          </p:grpSpPr>
          <p:cxnSp>
            <p:nvCxnSpPr>
              <p:cNvPr id="271" name="Straight Connector 270">
                <a:extLst>
                  <a:ext uri="{FF2B5EF4-FFF2-40B4-BE49-F238E27FC236}">
                    <a16:creationId xmlns:a16="http://schemas.microsoft.com/office/drawing/2014/main" id="{60CB55C8-530B-4C15-AE49-EE351706F840}"/>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E1CA276-C6D8-462F-8EAF-76772683E59D}"/>
                  </a:ext>
                </a:extLst>
              </p:cNvPr>
              <p:cNvCxnSpPr>
                <a:cxnSpLocks/>
              </p:cNvCxnSpPr>
              <p:nvPr/>
            </p:nvCxnSpPr>
            <p:spPr>
              <a:xfrm>
                <a:off x="4376085" y="1694326"/>
                <a:ext cx="93648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E64B00D3-F920-4611-A1C9-858D5E036608}"/>
                </a:ext>
              </a:extLst>
            </p:cNvPr>
            <p:cNvCxnSpPr>
              <a:cxnSpLocks/>
            </p:cNvCxnSpPr>
            <p:nvPr/>
          </p:nvCxnSpPr>
          <p:spPr>
            <a:xfrm>
              <a:off x="4322427" y="2077946"/>
              <a:ext cx="61776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4B1BB5FD-7813-454F-85DD-C5D824121BBB}"/>
                </a:ext>
              </a:extLst>
            </p:cNvPr>
            <p:cNvCxnSpPr>
              <a:cxnSpLocks/>
            </p:cNvCxnSpPr>
            <p:nvPr/>
          </p:nvCxnSpPr>
          <p:spPr>
            <a:xfrm>
              <a:off x="4322427" y="2227965"/>
              <a:ext cx="913425"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6A3505A4-9871-4C3D-81F4-7D1EE0E95063}"/>
                </a:ext>
              </a:extLst>
            </p:cNvPr>
            <p:cNvGrpSpPr/>
            <p:nvPr/>
          </p:nvGrpSpPr>
          <p:grpSpPr>
            <a:xfrm>
              <a:off x="5147426" y="1110299"/>
              <a:ext cx="294559" cy="113629"/>
              <a:chOff x="6763556" y="4245974"/>
              <a:chExt cx="168631" cy="65051"/>
            </a:xfrm>
          </p:grpSpPr>
          <p:cxnSp>
            <p:nvCxnSpPr>
              <p:cNvPr id="280" name="Straight Connector 279">
                <a:extLst>
                  <a:ext uri="{FF2B5EF4-FFF2-40B4-BE49-F238E27FC236}">
                    <a16:creationId xmlns:a16="http://schemas.microsoft.com/office/drawing/2014/main" id="{3C10BF57-4FB6-4B8D-80A1-7470FD7F4725}"/>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8CF8B796-79FB-4DB8-981D-FCFFA76FC471}"/>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endParaRPr>
              </a:p>
            </p:txBody>
          </p:sp>
          <p:sp>
            <p:nvSpPr>
              <p:cNvPr id="282" name="Multiplication Sign 281">
                <a:extLst>
                  <a:ext uri="{FF2B5EF4-FFF2-40B4-BE49-F238E27FC236}">
                    <a16:creationId xmlns:a16="http://schemas.microsoft.com/office/drawing/2014/main" id="{4A96387C-404E-401C-B68D-22C6D8E09EA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311" name="TextBox 310">
              <a:extLst>
                <a:ext uri="{FF2B5EF4-FFF2-40B4-BE49-F238E27FC236}">
                  <a16:creationId xmlns:a16="http://schemas.microsoft.com/office/drawing/2014/main" id="{832420CE-C154-47E8-AE7B-4232D83E3F76}"/>
                </a:ext>
              </a:extLst>
            </p:cNvPr>
            <p:cNvSpPr txBox="1"/>
            <p:nvPr/>
          </p:nvSpPr>
          <p:spPr>
            <a:xfrm>
              <a:off x="4062691"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Teams</a:t>
              </a:r>
            </a:p>
          </p:txBody>
        </p:sp>
      </p:grpSp>
      <p:grpSp>
        <p:nvGrpSpPr>
          <p:cNvPr id="89" name="Group 88">
            <a:extLst>
              <a:ext uri="{FF2B5EF4-FFF2-40B4-BE49-F238E27FC236}">
                <a16:creationId xmlns:a16="http://schemas.microsoft.com/office/drawing/2014/main" id="{F5D00A39-17B5-4FE2-AA52-4EC1565B7BB9}"/>
              </a:ext>
              <a:ext uri="{C183D7F6-B498-43B3-948B-1728B52AA6E4}">
                <adec:decorative xmlns:adec="http://schemas.microsoft.com/office/drawing/2017/decorative" val="1"/>
              </a:ext>
            </a:extLst>
          </p:cNvPr>
          <p:cNvGrpSpPr/>
          <p:nvPr/>
        </p:nvGrpSpPr>
        <p:grpSpPr>
          <a:xfrm>
            <a:off x="6655074" y="1803939"/>
            <a:ext cx="1126644" cy="1913309"/>
            <a:chOff x="6655153" y="1061118"/>
            <a:chExt cx="1126804" cy="1913581"/>
          </a:xfrm>
        </p:grpSpPr>
        <p:sp>
          <p:nvSpPr>
            <p:cNvPr id="285" name="Freeform 124">
              <a:extLst>
                <a:ext uri="{FF2B5EF4-FFF2-40B4-BE49-F238E27FC236}">
                  <a16:creationId xmlns:a16="http://schemas.microsoft.com/office/drawing/2014/main" id="{709FCDB6-CE32-499B-8EAB-40FCA093EBF0}"/>
                </a:ext>
              </a:extLst>
            </p:cNvPr>
            <p:cNvSpPr>
              <a:spLocks/>
            </p:cNvSpPr>
            <p:nvPr/>
          </p:nvSpPr>
          <p:spPr bwMode="auto">
            <a:xfrm>
              <a:off x="6806303" y="1061118"/>
              <a:ext cx="824504" cy="1411436"/>
            </a:xfrm>
            <a:prstGeom prst="rect">
              <a:avLst/>
            </a:prstGeom>
            <a:solidFill>
              <a:schemeClr val="tx1"/>
            </a:solidFill>
            <a:ln w="63500" cap="rnd">
              <a:solidFill>
                <a:srgbClr val="969696"/>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87" name="Oval 286">
              <a:extLst>
                <a:ext uri="{FF2B5EF4-FFF2-40B4-BE49-F238E27FC236}">
                  <a16:creationId xmlns:a16="http://schemas.microsoft.com/office/drawing/2014/main" id="{D7E2320D-32DE-4341-B8DB-397D1247E039}"/>
                </a:ext>
              </a:extLst>
            </p:cNvPr>
            <p:cNvSpPr/>
            <p:nvPr/>
          </p:nvSpPr>
          <p:spPr bwMode="auto">
            <a:xfrm>
              <a:off x="6909795" y="1169860"/>
              <a:ext cx="143616" cy="143611"/>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cxnSp>
          <p:nvCxnSpPr>
            <p:cNvPr id="289" name="Straight Connector 288">
              <a:extLst>
                <a:ext uri="{FF2B5EF4-FFF2-40B4-BE49-F238E27FC236}">
                  <a16:creationId xmlns:a16="http://schemas.microsoft.com/office/drawing/2014/main" id="{42DAAF6A-D595-4792-933A-636AE6103D17}"/>
                </a:ext>
              </a:extLst>
            </p:cNvPr>
            <p:cNvCxnSpPr>
              <a:cxnSpLocks/>
            </p:cNvCxnSpPr>
            <p:nvPr/>
          </p:nvCxnSpPr>
          <p:spPr>
            <a:xfrm>
              <a:off x="7111987" y="1191080"/>
              <a:ext cx="39214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A3738C8-B671-4E3F-88B5-CB3CD597FE30}"/>
                </a:ext>
              </a:extLst>
            </p:cNvPr>
            <p:cNvCxnSpPr>
              <a:cxnSpLocks/>
            </p:cNvCxnSpPr>
            <p:nvPr/>
          </p:nvCxnSpPr>
          <p:spPr>
            <a:xfrm>
              <a:off x="7111987" y="1301459"/>
              <a:ext cx="23553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291D651-187E-4755-968C-14039FF38973}"/>
                </a:ext>
              </a:extLst>
            </p:cNvPr>
            <p:cNvSpPr/>
            <p:nvPr/>
          </p:nvSpPr>
          <p:spPr>
            <a:xfrm>
              <a:off x="6930152" y="1425160"/>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91" name="Rectangle 290">
              <a:extLst>
                <a:ext uri="{FF2B5EF4-FFF2-40B4-BE49-F238E27FC236}">
                  <a16:creationId xmlns:a16="http://schemas.microsoft.com/office/drawing/2014/main" id="{923DD980-A7DD-448E-B302-0D1EF5E28C5D}"/>
                </a:ext>
              </a:extLst>
            </p:cNvPr>
            <p:cNvSpPr/>
            <p:nvPr/>
          </p:nvSpPr>
          <p:spPr>
            <a:xfrm>
              <a:off x="6930152" y="1766683"/>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92" name="Rectangle 291">
              <a:extLst>
                <a:ext uri="{FF2B5EF4-FFF2-40B4-BE49-F238E27FC236}">
                  <a16:creationId xmlns:a16="http://schemas.microsoft.com/office/drawing/2014/main" id="{FB9AF138-DA40-4906-8264-5FAEE137BEFC}"/>
                </a:ext>
              </a:extLst>
            </p:cNvPr>
            <p:cNvSpPr/>
            <p:nvPr/>
          </p:nvSpPr>
          <p:spPr>
            <a:xfrm>
              <a:off x="6930152" y="2108207"/>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312" name="TextBox 311">
              <a:extLst>
                <a:ext uri="{FF2B5EF4-FFF2-40B4-BE49-F238E27FC236}">
                  <a16:creationId xmlns:a16="http://schemas.microsoft.com/office/drawing/2014/main" id="{F9CCDD9F-1DBB-45B8-9DCD-45D03B700FB0}"/>
                </a:ext>
              </a:extLst>
            </p:cNvPr>
            <p:cNvSpPr txBox="1"/>
            <p:nvPr/>
          </p:nvSpPr>
          <p:spPr>
            <a:xfrm>
              <a:off x="6655153" y="2605315"/>
              <a:ext cx="1126804"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SharePoint</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endParaRPr>
            </a:p>
          </p:txBody>
        </p:sp>
      </p:grpSp>
      <p:grpSp>
        <p:nvGrpSpPr>
          <p:cNvPr id="3" name="Group 2">
            <a:extLst>
              <a:ext uri="{FF2B5EF4-FFF2-40B4-BE49-F238E27FC236}">
                <a16:creationId xmlns:a16="http://schemas.microsoft.com/office/drawing/2014/main" id="{70621E87-D667-4926-B5CE-ED784640475F}"/>
              </a:ext>
            </a:extLst>
          </p:cNvPr>
          <p:cNvGrpSpPr/>
          <p:nvPr/>
        </p:nvGrpSpPr>
        <p:grpSpPr>
          <a:xfrm>
            <a:off x="8663578" y="1460271"/>
            <a:ext cx="2768376" cy="1853031"/>
            <a:chOff x="7990485" y="1121504"/>
            <a:chExt cx="2768769" cy="1853293"/>
          </a:xfrm>
        </p:grpSpPr>
        <p:grpSp>
          <p:nvGrpSpPr>
            <p:cNvPr id="2" name="Group 1">
              <a:extLst>
                <a:ext uri="{FF2B5EF4-FFF2-40B4-BE49-F238E27FC236}">
                  <a16:creationId xmlns:a16="http://schemas.microsoft.com/office/drawing/2014/main" id="{037207CE-6334-44DE-82E0-D4178779608D}"/>
                </a:ext>
              </a:extLst>
            </p:cNvPr>
            <p:cNvGrpSpPr/>
            <p:nvPr/>
          </p:nvGrpSpPr>
          <p:grpSpPr>
            <a:xfrm>
              <a:off x="7990485" y="1121504"/>
              <a:ext cx="2768769" cy="1853293"/>
              <a:chOff x="8683002" y="3071830"/>
              <a:chExt cx="2768769" cy="1520205"/>
            </a:xfrm>
          </p:grpSpPr>
          <p:sp>
            <p:nvSpPr>
              <p:cNvPr id="240" name="Rectangle 20">
                <a:extLst>
                  <a:ext uri="{FF2B5EF4-FFF2-40B4-BE49-F238E27FC236}">
                    <a16:creationId xmlns:a16="http://schemas.microsoft.com/office/drawing/2014/main" id="{01C01F5F-376B-42B0-8A53-073143C2FB10}"/>
                  </a:ext>
                </a:extLst>
              </p:cNvPr>
              <p:cNvSpPr>
                <a:spLocks noChangeArrowheads="1"/>
              </p:cNvSpPr>
              <p:nvPr/>
            </p:nvSpPr>
            <p:spPr bwMode="auto">
              <a:xfrm>
                <a:off x="8996639" y="3071830"/>
                <a:ext cx="2193875" cy="139263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41" name="Oval 21">
                <a:extLst>
                  <a:ext uri="{FF2B5EF4-FFF2-40B4-BE49-F238E27FC236}">
                    <a16:creationId xmlns:a16="http://schemas.microsoft.com/office/drawing/2014/main" id="{E5B49862-1D15-4F06-8212-D4D8A8BFE65B}"/>
                  </a:ext>
                </a:extLst>
              </p:cNvPr>
              <p:cNvSpPr>
                <a:spLocks noChangeArrowheads="1"/>
              </p:cNvSpPr>
              <p:nvPr/>
            </p:nvSpPr>
            <p:spPr bwMode="auto">
              <a:xfrm>
                <a:off x="10070892" y="3101419"/>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42" name="Rectangle 22">
                <a:extLst>
                  <a:ext uri="{FF2B5EF4-FFF2-40B4-BE49-F238E27FC236}">
                    <a16:creationId xmlns:a16="http://schemas.microsoft.com/office/drawing/2014/main" id="{3ED016F5-ABAB-44D3-AC86-8DF2C08143A4}"/>
                  </a:ext>
                </a:extLst>
              </p:cNvPr>
              <p:cNvSpPr>
                <a:spLocks noChangeArrowheads="1"/>
              </p:cNvSpPr>
              <p:nvPr/>
            </p:nvSpPr>
            <p:spPr bwMode="auto">
              <a:xfrm>
                <a:off x="9071597" y="3178349"/>
                <a:ext cx="2031832" cy="122693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43" name="Freeform 23">
                <a:extLst>
                  <a:ext uri="{FF2B5EF4-FFF2-40B4-BE49-F238E27FC236}">
                    <a16:creationId xmlns:a16="http://schemas.microsoft.com/office/drawing/2014/main" id="{F5AAE4F3-1F56-41CB-A2E0-B4CBE790418C}"/>
                  </a:ext>
                </a:extLst>
              </p:cNvPr>
              <p:cNvSpPr>
                <a:spLocks/>
              </p:cNvSpPr>
              <p:nvPr/>
            </p:nvSpPr>
            <p:spPr bwMode="auto">
              <a:xfrm>
                <a:off x="8683002" y="4480242"/>
                <a:ext cx="2768769" cy="11179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grpSp>
        <p:sp>
          <p:nvSpPr>
            <p:cNvPr id="207" name="Rectangle 206">
              <a:extLst>
                <a:ext uri="{FF2B5EF4-FFF2-40B4-BE49-F238E27FC236}">
                  <a16:creationId xmlns:a16="http://schemas.microsoft.com/office/drawing/2014/main" id="{7F7FB6ED-C0FE-4EFB-956D-FC5E11389C6E}"/>
                </a:ext>
              </a:extLst>
            </p:cNvPr>
            <p:cNvSpPr/>
            <p:nvPr/>
          </p:nvSpPr>
          <p:spPr>
            <a:xfrm>
              <a:off x="8585258"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08" name="Rectangle 207">
              <a:extLst>
                <a:ext uri="{FF2B5EF4-FFF2-40B4-BE49-F238E27FC236}">
                  <a16:creationId xmlns:a16="http://schemas.microsoft.com/office/drawing/2014/main" id="{E597D0A2-499E-4397-B96D-594555C4988E}"/>
                </a:ext>
              </a:extLst>
            </p:cNvPr>
            <p:cNvSpPr/>
            <p:nvPr/>
          </p:nvSpPr>
          <p:spPr>
            <a:xfrm>
              <a:off x="9138252"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09" name="Rectangle 208">
              <a:extLst>
                <a:ext uri="{FF2B5EF4-FFF2-40B4-BE49-F238E27FC236}">
                  <a16:creationId xmlns:a16="http://schemas.microsoft.com/office/drawing/2014/main" id="{31F8C1E0-582C-4568-88F1-A56E5CC6FFEB}"/>
                </a:ext>
              </a:extLst>
            </p:cNvPr>
            <p:cNvSpPr/>
            <p:nvPr/>
          </p:nvSpPr>
          <p:spPr>
            <a:xfrm>
              <a:off x="9657903" y="1556988"/>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10" name="Rectangle 209">
              <a:extLst>
                <a:ext uri="{FF2B5EF4-FFF2-40B4-BE49-F238E27FC236}">
                  <a16:creationId xmlns:a16="http://schemas.microsoft.com/office/drawing/2014/main" id="{60CCC08D-6223-4428-9B4D-EDA499E8B766}"/>
                </a:ext>
              </a:extLst>
            </p:cNvPr>
            <p:cNvSpPr/>
            <p:nvPr/>
          </p:nvSpPr>
          <p:spPr>
            <a:xfrm>
              <a:off x="8585258"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11" name="Rectangle 210">
              <a:extLst>
                <a:ext uri="{FF2B5EF4-FFF2-40B4-BE49-F238E27FC236}">
                  <a16:creationId xmlns:a16="http://schemas.microsoft.com/office/drawing/2014/main" id="{5CA8D6F1-0717-4E5F-A72E-8C032201AC58}"/>
                </a:ext>
              </a:extLst>
            </p:cNvPr>
            <p:cNvSpPr/>
            <p:nvPr/>
          </p:nvSpPr>
          <p:spPr>
            <a:xfrm>
              <a:off x="9138252"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cxnSp>
          <p:nvCxnSpPr>
            <p:cNvPr id="213" name="Straight Connector 212">
              <a:extLst>
                <a:ext uri="{FF2B5EF4-FFF2-40B4-BE49-F238E27FC236}">
                  <a16:creationId xmlns:a16="http://schemas.microsoft.com/office/drawing/2014/main" id="{9A5BB323-4137-43A4-9890-453E8E67BC16}"/>
                </a:ext>
              </a:extLst>
            </p:cNvPr>
            <p:cNvCxnSpPr>
              <a:cxnSpLocks/>
            </p:cNvCxnSpPr>
            <p:nvPr/>
          </p:nvCxnSpPr>
          <p:spPr>
            <a:xfrm flipV="1">
              <a:off x="8559131" y="1394672"/>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Straight Connector 213">
              <a:extLst>
                <a:ext uri="{FF2B5EF4-FFF2-40B4-BE49-F238E27FC236}">
                  <a16:creationId xmlns:a16="http://schemas.microsoft.com/office/drawing/2014/main" id="{3E1883F5-12CC-47CF-A9B8-B1216CE4CEEF}"/>
                </a:ext>
              </a:extLst>
            </p:cNvPr>
            <p:cNvCxnSpPr>
              <a:cxnSpLocks/>
            </p:cNvCxnSpPr>
            <p:nvPr/>
          </p:nvCxnSpPr>
          <p:spPr>
            <a:xfrm flipV="1">
              <a:off x="8560717" y="2017174"/>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0A7851DE-BA7F-46E7-B829-6EB6A9B7B51E}"/>
                </a:ext>
              </a:extLst>
            </p:cNvPr>
            <p:cNvCxnSpPr>
              <a:cxnSpLocks/>
            </p:cNvCxnSpPr>
            <p:nvPr/>
          </p:nvCxnSpPr>
          <p:spPr>
            <a:xfrm flipV="1">
              <a:off x="8548245" y="2629229"/>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Straight Connector 204">
              <a:extLst>
                <a:ext uri="{FF2B5EF4-FFF2-40B4-BE49-F238E27FC236}">
                  <a16:creationId xmlns:a16="http://schemas.microsoft.com/office/drawing/2014/main" id="{2E89862E-02D7-4E94-AF58-958823A2100A}"/>
                </a:ext>
              </a:extLst>
            </p:cNvPr>
            <p:cNvCxnSpPr>
              <a:cxnSpLocks/>
            </p:cNvCxnSpPr>
            <p:nvPr/>
          </p:nvCxnSpPr>
          <p:spPr>
            <a:xfrm flipV="1">
              <a:off x="10292681" y="1391748"/>
              <a:ext cx="0" cy="1263649"/>
            </a:xfrm>
            <a:prstGeom prst="line">
              <a:avLst/>
            </a:prstGeom>
            <a:noFill/>
            <a:ln w="25400">
              <a:solidFill>
                <a:srgbClr val="A6A6A6"/>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84" name="Rectangle 283">
              <a:extLst>
                <a:ext uri="{FF2B5EF4-FFF2-40B4-BE49-F238E27FC236}">
                  <a16:creationId xmlns:a16="http://schemas.microsoft.com/office/drawing/2014/main" id="{69D980E6-2820-4F79-A829-32236A1BD0A4}"/>
                </a:ext>
              </a:extLst>
            </p:cNvPr>
            <p:cNvSpPr/>
            <p:nvPr/>
          </p:nvSpPr>
          <p:spPr>
            <a:xfrm>
              <a:off x="9657903"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sp>
        <p:nvSpPr>
          <p:cNvPr id="313" name="TextBox 312">
            <a:extLst>
              <a:ext uri="{FF2B5EF4-FFF2-40B4-BE49-F238E27FC236}">
                <a16:creationId xmlns:a16="http://schemas.microsoft.com/office/drawing/2014/main" id="{AE9639FE-B6B2-40F3-8AFF-1AFAE4271312}"/>
              </a:ext>
            </a:extLst>
          </p:cNvPr>
          <p:cNvSpPr txBox="1"/>
          <p:nvPr/>
        </p:nvSpPr>
        <p:spPr>
          <a:xfrm>
            <a:off x="9198333" y="3353148"/>
            <a:ext cx="1599219" cy="369332"/>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Windows </a:t>
            </a:r>
            <a:r>
              <a:rPr kumimoji="0" lang="zh-cn" sz="1800" b="1"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应用</a:t>
            </a:r>
          </a:p>
        </p:txBody>
      </p:sp>
      <p:sp>
        <p:nvSpPr>
          <p:cNvPr id="120" name="Rectangle 119">
            <a:extLst>
              <a:ext uri="{FF2B5EF4-FFF2-40B4-BE49-F238E27FC236}">
                <a16:creationId xmlns:a16="http://schemas.microsoft.com/office/drawing/2014/main" id="{9A1F4C6B-3329-4625-A6FC-8194FBC8C53B}"/>
              </a:ext>
              <a:ext uri="{C183D7F6-B498-43B3-948B-1728B52AA6E4}">
                <adec:decorative xmlns:adec="http://schemas.microsoft.com/office/drawing/2017/decorative" val="1"/>
              </a:ext>
            </a:extLst>
          </p:cNvPr>
          <p:cNvSpPr/>
          <p:nvPr/>
        </p:nvSpPr>
        <p:spPr>
          <a:xfrm>
            <a:off x="4324756" y="2234011"/>
            <a:ext cx="989061" cy="269799"/>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93" name="Rectangle 292">
            <a:extLst>
              <a:ext uri="{FF2B5EF4-FFF2-40B4-BE49-F238E27FC236}">
                <a16:creationId xmlns:a16="http://schemas.microsoft.com/office/drawing/2014/main" id="{CD07EF08-1E26-47E2-BE1B-8C3377622212}"/>
              </a:ext>
              <a:ext uri="{C183D7F6-B498-43B3-948B-1728B52AA6E4}">
                <adec:decorative xmlns:adec="http://schemas.microsoft.com/office/drawing/2017/decorative" val="1"/>
              </a:ext>
            </a:extLst>
          </p:cNvPr>
          <p:cNvSpPr/>
          <p:nvPr/>
        </p:nvSpPr>
        <p:spPr>
          <a:xfrm>
            <a:off x="6930034" y="2509404"/>
            <a:ext cx="576723" cy="234532"/>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22" name="Rectangle 121">
            <a:extLst>
              <a:ext uri="{FF2B5EF4-FFF2-40B4-BE49-F238E27FC236}">
                <a16:creationId xmlns:a16="http://schemas.microsoft.com/office/drawing/2014/main" id="{EE65D975-46B8-4FCA-905E-085FF06C01FD}"/>
              </a:ext>
              <a:ext uri="{C183D7F6-B498-43B3-948B-1728B52AA6E4}">
                <adec:decorative xmlns:adec="http://schemas.microsoft.com/office/drawing/2017/decorative" val="1"/>
              </a:ext>
            </a:extLst>
          </p:cNvPr>
          <p:cNvSpPr/>
          <p:nvPr/>
        </p:nvSpPr>
        <p:spPr>
          <a:xfrm>
            <a:off x="10323481" y="2494870"/>
            <a:ext cx="342726" cy="274015"/>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nvGrpSpPr>
          <p:cNvPr id="146" name="Group 145">
            <a:extLst>
              <a:ext uri="{FF2B5EF4-FFF2-40B4-BE49-F238E27FC236}">
                <a16:creationId xmlns:a16="http://schemas.microsoft.com/office/drawing/2014/main" id="{F5A442A5-A547-4CFE-A640-E7FE13CDF0DE}"/>
              </a:ext>
              <a:ext uri="{C183D7F6-B498-43B3-948B-1728B52AA6E4}">
                <adec:decorative xmlns:adec="http://schemas.microsoft.com/office/drawing/2017/decorative" val="1"/>
              </a:ext>
            </a:extLst>
          </p:cNvPr>
          <p:cNvGrpSpPr/>
          <p:nvPr/>
        </p:nvGrpSpPr>
        <p:grpSpPr>
          <a:xfrm>
            <a:off x="1086107" y="1374674"/>
            <a:ext cx="1286742" cy="2342575"/>
            <a:chOff x="1085395" y="631792"/>
            <a:chExt cx="1286925" cy="2342907"/>
          </a:xfrm>
        </p:grpSpPr>
        <p:sp>
          <p:nvSpPr>
            <p:cNvPr id="147" name="TextBox 146">
              <a:extLst>
                <a:ext uri="{FF2B5EF4-FFF2-40B4-BE49-F238E27FC236}">
                  <a16:creationId xmlns:a16="http://schemas.microsoft.com/office/drawing/2014/main" id="{162855AD-2A3B-42DA-B278-8E6E6EF0B0ED}"/>
                </a:ext>
              </a:extLst>
            </p:cNvPr>
            <p:cNvSpPr txBox="1"/>
            <p:nvPr/>
          </p:nvSpPr>
          <p:spPr>
            <a:xfrm>
              <a:off x="1277812"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Outlook</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endParaRPr>
            </a:p>
          </p:txBody>
        </p:sp>
        <p:grpSp>
          <p:nvGrpSpPr>
            <p:cNvPr id="148" name="Group 147">
              <a:extLst>
                <a:ext uri="{FF2B5EF4-FFF2-40B4-BE49-F238E27FC236}">
                  <a16:creationId xmlns:a16="http://schemas.microsoft.com/office/drawing/2014/main" id="{5D046BF4-41AB-440B-BE72-3C30906A036B}"/>
                </a:ext>
              </a:extLst>
            </p:cNvPr>
            <p:cNvGrpSpPr/>
            <p:nvPr/>
          </p:nvGrpSpPr>
          <p:grpSpPr>
            <a:xfrm>
              <a:off x="1085395" y="631792"/>
              <a:ext cx="1286925" cy="1836992"/>
              <a:chOff x="1085395" y="631792"/>
              <a:chExt cx="1286925" cy="1836992"/>
            </a:xfrm>
          </p:grpSpPr>
          <p:sp>
            <p:nvSpPr>
              <p:cNvPr id="149" name="Freeform 124">
                <a:extLst>
                  <a:ext uri="{FF2B5EF4-FFF2-40B4-BE49-F238E27FC236}">
                    <a16:creationId xmlns:a16="http://schemas.microsoft.com/office/drawing/2014/main" id="{4107BCA3-5671-4916-B6E7-E893084F4581}"/>
                  </a:ext>
                </a:extLst>
              </p:cNvPr>
              <p:cNvSpPr>
                <a:spLocks/>
              </p:cNvSpPr>
              <p:nvPr/>
            </p:nvSpPr>
            <p:spPr bwMode="auto">
              <a:xfrm>
                <a:off x="1085395" y="631792"/>
                <a:ext cx="1286925" cy="183699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chemeClr val="tx1"/>
              </a:solidFill>
              <a:ln w="63500">
                <a:solidFill>
                  <a:schemeClr val="tx1">
                    <a:lumMod val="6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cxnSp>
            <p:nvCxnSpPr>
              <p:cNvPr id="151" name="Straight Connector 150">
                <a:extLst>
                  <a:ext uri="{FF2B5EF4-FFF2-40B4-BE49-F238E27FC236}">
                    <a16:creationId xmlns:a16="http://schemas.microsoft.com/office/drawing/2014/main" id="{D478BE60-A42E-47A4-B449-BA3AA358A103}"/>
                  </a:ext>
                </a:extLst>
              </p:cNvPr>
              <p:cNvCxnSpPr/>
              <p:nvPr/>
            </p:nvCxnSpPr>
            <p:spPr>
              <a:xfrm>
                <a:off x="1222730" y="1520838"/>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C501D95-C498-4710-BD10-650DDFC897A7}"/>
                  </a:ext>
                </a:extLst>
              </p:cNvPr>
              <p:cNvCxnSpPr/>
              <p:nvPr/>
            </p:nvCxnSpPr>
            <p:spPr>
              <a:xfrm>
                <a:off x="1222730" y="1405964"/>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Freeform 5">
                <a:extLst>
                  <a:ext uri="{FF2B5EF4-FFF2-40B4-BE49-F238E27FC236}">
                    <a16:creationId xmlns:a16="http://schemas.microsoft.com/office/drawing/2014/main" id="{0ED4A068-DE65-47E2-9F57-DB0EFF739D17}"/>
                  </a:ext>
                </a:extLst>
              </p:cNvPr>
              <p:cNvSpPr>
                <a:spLocks noChangeAspect="1" noEditPoints="1"/>
              </p:cNvSpPr>
              <p:nvPr/>
            </p:nvSpPr>
            <p:spPr bwMode="auto">
              <a:xfrm>
                <a:off x="1684458" y="2276799"/>
                <a:ext cx="88798" cy="871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59" name="mail">
                <a:extLst>
                  <a:ext uri="{FF2B5EF4-FFF2-40B4-BE49-F238E27FC236}">
                    <a16:creationId xmlns:a16="http://schemas.microsoft.com/office/drawing/2014/main" id="{F8969955-6EBF-4D19-8ADF-713EAF57ECC5}"/>
                  </a:ext>
                </a:extLst>
              </p:cNvPr>
              <p:cNvSpPr>
                <a:spLocks noChangeAspect="1" noEditPoints="1"/>
              </p:cNvSpPr>
              <p:nvPr/>
            </p:nvSpPr>
            <p:spPr bwMode="auto">
              <a:xfrm>
                <a:off x="1294339" y="2282446"/>
                <a:ext cx="112668" cy="6760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nvGrpSpPr>
              <p:cNvPr id="160" name="Group 159">
                <a:extLst>
                  <a:ext uri="{FF2B5EF4-FFF2-40B4-BE49-F238E27FC236}">
                    <a16:creationId xmlns:a16="http://schemas.microsoft.com/office/drawing/2014/main" id="{025A5262-F8CD-446B-803D-B369DE67EF98}"/>
                  </a:ext>
                </a:extLst>
              </p:cNvPr>
              <p:cNvGrpSpPr/>
              <p:nvPr/>
            </p:nvGrpSpPr>
            <p:grpSpPr>
              <a:xfrm>
                <a:off x="2073483" y="2272617"/>
                <a:ext cx="87258" cy="87256"/>
                <a:chOff x="1977063" y="3882197"/>
                <a:chExt cx="112628" cy="112626"/>
              </a:xfrm>
            </p:grpSpPr>
            <p:sp>
              <p:nvSpPr>
                <p:cNvPr id="172" name="Rectangle 171">
                  <a:extLst>
                    <a:ext uri="{FF2B5EF4-FFF2-40B4-BE49-F238E27FC236}">
                      <a16:creationId xmlns:a16="http://schemas.microsoft.com/office/drawing/2014/main" id="{063C362A-13AA-4075-B14A-6AEAD1E056F6}"/>
                    </a:ext>
                  </a:extLst>
                </p:cNvPr>
                <p:cNvSpPr/>
                <p:nvPr/>
              </p:nvSpPr>
              <p:spPr>
                <a:xfrm>
                  <a:off x="1977063" y="3882197"/>
                  <a:ext cx="112628" cy="112626"/>
                </a:xfrm>
                <a:prstGeom prst="rect">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cxnSp>
              <p:nvCxnSpPr>
                <p:cNvPr id="173" name="Straight Connector 172">
                  <a:extLst>
                    <a:ext uri="{FF2B5EF4-FFF2-40B4-BE49-F238E27FC236}">
                      <a16:creationId xmlns:a16="http://schemas.microsoft.com/office/drawing/2014/main" id="{F000C1C6-C0AC-44D4-89F4-99A4564828CA}"/>
                    </a:ext>
                  </a:extLst>
                </p:cNvPr>
                <p:cNvCxnSpPr>
                  <a:cxnSpLocks/>
                </p:cNvCxnSpPr>
                <p:nvPr/>
              </p:nvCxnSpPr>
              <p:spPr>
                <a:xfrm>
                  <a:off x="1977063" y="3913110"/>
                  <a:ext cx="112628"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03B681DF-AB74-47C4-8282-D1FD76160083}"/>
                  </a:ext>
                </a:extLst>
              </p:cNvPr>
              <p:cNvSpPr/>
              <p:nvPr/>
            </p:nvSpPr>
            <p:spPr bwMode="auto">
              <a:xfrm>
                <a:off x="1215205" y="1148435"/>
                <a:ext cx="158268" cy="158263"/>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63" name="Rectangle 22">
                <a:extLst>
                  <a:ext uri="{FF2B5EF4-FFF2-40B4-BE49-F238E27FC236}">
                    <a16:creationId xmlns:a16="http://schemas.microsoft.com/office/drawing/2014/main" id="{EE7EB01E-32AB-4C4D-9390-1B224BCE5A7C}"/>
                  </a:ext>
                </a:extLst>
              </p:cNvPr>
              <p:cNvSpPr>
                <a:spLocks noChangeArrowheads="1"/>
              </p:cNvSpPr>
              <p:nvPr/>
            </p:nvSpPr>
            <p:spPr bwMode="auto">
              <a:xfrm>
                <a:off x="1119053" y="885408"/>
                <a:ext cx="1220922" cy="1736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64" name="Freeform 5">
                <a:extLst>
                  <a:ext uri="{FF2B5EF4-FFF2-40B4-BE49-F238E27FC236}">
                    <a16:creationId xmlns:a16="http://schemas.microsoft.com/office/drawing/2014/main" id="{C263ED3B-E7B8-43A7-BC4F-FF82EF3F36C1}"/>
                  </a:ext>
                </a:extLst>
              </p:cNvPr>
              <p:cNvSpPr>
                <a:spLocks/>
              </p:cNvSpPr>
              <p:nvPr/>
            </p:nvSpPr>
            <p:spPr bwMode="auto">
              <a:xfrm>
                <a:off x="1189840" y="729793"/>
                <a:ext cx="50730" cy="96764"/>
              </a:xfrm>
              <a:custGeom>
                <a:avLst/>
                <a:gdLst>
                  <a:gd name="T0" fmla="*/ 54 w 54"/>
                  <a:gd name="T1" fmla="*/ 103 h 103"/>
                  <a:gd name="T2" fmla="*/ 0 w 54"/>
                  <a:gd name="T3" fmla="*/ 52 h 103"/>
                  <a:gd name="T4" fmla="*/ 54 w 54"/>
                  <a:gd name="T5" fmla="*/ 0 h 103"/>
                </a:gdLst>
                <a:ahLst/>
                <a:cxnLst>
                  <a:cxn ang="0">
                    <a:pos x="T0" y="T1"/>
                  </a:cxn>
                  <a:cxn ang="0">
                    <a:pos x="T2" y="T3"/>
                  </a:cxn>
                  <a:cxn ang="0">
                    <a:pos x="T4" y="T5"/>
                  </a:cxn>
                </a:cxnLst>
                <a:rect l="0" t="0" r="r" b="b"/>
                <a:pathLst>
                  <a:path w="54" h="103">
                    <a:moveTo>
                      <a:pt x="54" y="103"/>
                    </a:moveTo>
                    <a:lnTo>
                      <a:pt x="0" y="52"/>
                    </a:lnTo>
                    <a:lnTo>
                      <a:pt x="54"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endParaRPr>
              </a:p>
            </p:txBody>
          </p:sp>
          <p:cxnSp>
            <p:nvCxnSpPr>
              <p:cNvPr id="165" name="Straight Connector 164">
                <a:extLst>
                  <a:ext uri="{FF2B5EF4-FFF2-40B4-BE49-F238E27FC236}">
                    <a16:creationId xmlns:a16="http://schemas.microsoft.com/office/drawing/2014/main" id="{89642C8E-DF92-4D73-9B14-F15AFC968E35}"/>
                  </a:ext>
                </a:extLst>
              </p:cNvPr>
              <p:cNvCxnSpPr>
                <a:cxnSpLocks/>
              </p:cNvCxnSpPr>
              <p:nvPr/>
            </p:nvCxnSpPr>
            <p:spPr>
              <a:xfrm>
                <a:off x="1222730" y="966643"/>
                <a:ext cx="627501"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782347-B193-4EEB-8B53-869EB4247CAE}"/>
                  </a:ext>
                </a:extLst>
              </p:cNvPr>
              <p:cNvCxnSpPr>
                <a:cxnSpLocks/>
              </p:cNvCxnSpPr>
              <p:nvPr/>
            </p:nvCxnSpPr>
            <p:spPr>
              <a:xfrm>
                <a:off x="1450181" y="1185440"/>
                <a:ext cx="429419"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7" name="Rectangle 22">
                <a:extLst>
                  <a:ext uri="{FF2B5EF4-FFF2-40B4-BE49-F238E27FC236}">
                    <a16:creationId xmlns:a16="http://schemas.microsoft.com/office/drawing/2014/main" id="{881EF0BA-F70B-4F31-B190-726E3CD7D7E2}"/>
                  </a:ext>
                </a:extLst>
              </p:cNvPr>
              <p:cNvSpPr>
                <a:spLocks noChangeArrowheads="1"/>
              </p:cNvSpPr>
              <p:nvPr/>
            </p:nvSpPr>
            <p:spPr bwMode="auto">
              <a:xfrm>
                <a:off x="1215205" y="2077946"/>
                <a:ext cx="1028618" cy="110188"/>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cxnSp>
            <p:nvCxnSpPr>
              <p:cNvPr id="168" name="Straight Connector 167">
                <a:extLst>
                  <a:ext uri="{FF2B5EF4-FFF2-40B4-BE49-F238E27FC236}">
                    <a16:creationId xmlns:a16="http://schemas.microsoft.com/office/drawing/2014/main" id="{9BA24690-F253-450B-815B-BDD4FF6EF38F}"/>
                  </a:ext>
                </a:extLst>
              </p:cNvPr>
              <p:cNvCxnSpPr>
                <a:cxnSpLocks/>
              </p:cNvCxnSpPr>
              <p:nvPr/>
            </p:nvCxnSpPr>
            <p:spPr>
              <a:xfrm>
                <a:off x="1450181" y="1277224"/>
                <a:ext cx="23427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7A24360-8004-41D0-A347-88CA9812B68E}"/>
                  </a:ext>
                </a:extLst>
              </p:cNvPr>
              <p:cNvCxnSpPr>
                <a:cxnSpLocks/>
              </p:cNvCxnSpPr>
              <p:nvPr/>
            </p:nvCxnSpPr>
            <p:spPr>
              <a:xfrm>
                <a:off x="1222730" y="1961898"/>
                <a:ext cx="498120"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4FDFCD64-6091-4478-BE1C-CA3F91DDB11B}"/>
                  </a:ext>
                </a:extLst>
              </p:cNvPr>
              <p:cNvSpPr/>
              <p:nvPr/>
            </p:nvSpPr>
            <p:spPr>
              <a:xfrm>
                <a:off x="1222730" y="1635712"/>
                <a:ext cx="1012254" cy="211312"/>
              </a:xfrm>
              <a:prstGeom prst="rect">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71" name="trash">
                <a:extLst>
                  <a:ext uri="{FF2B5EF4-FFF2-40B4-BE49-F238E27FC236}">
                    <a16:creationId xmlns:a16="http://schemas.microsoft.com/office/drawing/2014/main" id="{8BC9A187-7E00-410C-BD85-800C255C8B23}"/>
                  </a:ext>
                </a:extLst>
              </p:cNvPr>
              <p:cNvSpPr>
                <a:spLocks noChangeAspect="1" noEditPoints="1"/>
              </p:cNvSpPr>
              <p:nvPr/>
            </p:nvSpPr>
            <p:spPr bwMode="auto">
              <a:xfrm>
                <a:off x="2143672" y="720351"/>
                <a:ext cx="91312" cy="105593"/>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grpSp>
      <p:sp>
        <p:nvSpPr>
          <p:cNvPr id="127" name="Rectangle 126">
            <a:extLst>
              <a:ext uri="{FF2B5EF4-FFF2-40B4-BE49-F238E27FC236}">
                <a16:creationId xmlns:a16="http://schemas.microsoft.com/office/drawing/2014/main" id="{89DBE09F-7D51-47C1-8EE9-11277C1384D3}"/>
              </a:ext>
              <a:ext uri="{C183D7F6-B498-43B3-948B-1728B52AA6E4}">
                <adec:decorative xmlns:adec="http://schemas.microsoft.com/office/drawing/2017/decorative" val="1"/>
              </a:ext>
            </a:extLst>
          </p:cNvPr>
          <p:cNvSpPr/>
          <p:nvPr/>
        </p:nvSpPr>
        <p:spPr>
          <a:xfrm>
            <a:off x="1223420" y="2378451"/>
            <a:ext cx="1012110" cy="217243"/>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nvGrpSpPr>
          <p:cNvPr id="5" name="Group 4">
            <a:extLst>
              <a:ext uri="{FF2B5EF4-FFF2-40B4-BE49-F238E27FC236}">
                <a16:creationId xmlns:a16="http://schemas.microsoft.com/office/drawing/2014/main" id="{766E73FD-1CAF-4F4A-A915-0617CC7FAEBC}"/>
              </a:ext>
              <a:ext uri="{C183D7F6-B498-43B3-948B-1728B52AA6E4}">
                <adec:decorative xmlns:adec="http://schemas.microsoft.com/office/drawing/2017/decorative" val="1"/>
              </a:ext>
            </a:extLst>
          </p:cNvPr>
          <p:cNvGrpSpPr/>
          <p:nvPr/>
        </p:nvGrpSpPr>
        <p:grpSpPr>
          <a:xfrm>
            <a:off x="4069212" y="4251027"/>
            <a:ext cx="3199498" cy="1907900"/>
            <a:chOff x="4069212" y="4251027"/>
            <a:chExt cx="3199498" cy="1907900"/>
          </a:xfrm>
        </p:grpSpPr>
        <p:sp>
          <p:nvSpPr>
            <p:cNvPr id="179" name="Rectangle 20">
              <a:extLst>
                <a:ext uri="{FF2B5EF4-FFF2-40B4-BE49-F238E27FC236}">
                  <a16:creationId xmlns:a16="http://schemas.microsoft.com/office/drawing/2014/main" id="{A5FAACC4-57A6-4D01-9602-BFE10925074D}"/>
                </a:ext>
              </a:extLst>
            </p:cNvPr>
            <p:cNvSpPr>
              <a:spLocks noChangeArrowheads="1"/>
            </p:cNvSpPr>
            <p:nvPr/>
          </p:nvSpPr>
          <p:spPr bwMode="auto">
            <a:xfrm>
              <a:off x="4452861" y="4251027"/>
              <a:ext cx="2468391" cy="17719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sp>
          <p:nvSpPr>
            <p:cNvPr id="180" name="Rectangle 22">
              <a:extLst>
                <a:ext uri="{FF2B5EF4-FFF2-40B4-BE49-F238E27FC236}">
                  <a16:creationId xmlns:a16="http://schemas.microsoft.com/office/drawing/2014/main" id="{43E3068F-F743-405B-904C-6F2B9C64C834}"/>
                </a:ext>
              </a:extLst>
            </p:cNvPr>
            <p:cNvSpPr>
              <a:spLocks noChangeArrowheads="1"/>
            </p:cNvSpPr>
            <p:nvPr/>
          </p:nvSpPr>
          <p:spPr bwMode="auto">
            <a:xfrm>
              <a:off x="4551727" y="4395850"/>
              <a:ext cx="2301902" cy="1648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sp>
          <p:nvSpPr>
            <p:cNvPr id="181" name="Freeform 23">
              <a:extLst>
                <a:ext uri="{FF2B5EF4-FFF2-40B4-BE49-F238E27FC236}">
                  <a16:creationId xmlns:a16="http://schemas.microsoft.com/office/drawing/2014/main" id="{18251A6A-09A2-4795-8851-0180B7D33426}"/>
                </a:ext>
              </a:extLst>
            </p:cNvPr>
            <p:cNvSpPr>
              <a:spLocks/>
            </p:cNvSpPr>
            <p:nvPr/>
          </p:nvSpPr>
          <p:spPr bwMode="auto">
            <a:xfrm>
              <a:off x="4069212" y="6023394"/>
              <a:ext cx="3199498" cy="13553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sp>
          <p:nvSpPr>
            <p:cNvPr id="182" name="Rectangle 181">
              <a:extLst>
                <a:ext uri="{FF2B5EF4-FFF2-40B4-BE49-F238E27FC236}">
                  <a16:creationId xmlns:a16="http://schemas.microsoft.com/office/drawing/2014/main" id="{5001E655-89E7-4B4B-AF8B-F3642434BDA3}"/>
                </a:ext>
              </a:extLst>
            </p:cNvPr>
            <p:cNvSpPr/>
            <p:nvPr/>
          </p:nvSpPr>
          <p:spPr bwMode="auto">
            <a:xfrm>
              <a:off x="4560125" y="4404408"/>
              <a:ext cx="2301902" cy="1170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微软雅黑" panose="020B0503020204020204" pitchFamily="34" charset="-122"/>
                <a:cs typeface="Segoe UI" pitchFamily="34" charset="0"/>
              </a:endParaRPr>
            </a:p>
          </p:txBody>
        </p:sp>
        <p:sp>
          <p:nvSpPr>
            <p:cNvPr id="184" name="Oval 21">
              <a:extLst>
                <a:ext uri="{FF2B5EF4-FFF2-40B4-BE49-F238E27FC236}">
                  <a16:creationId xmlns:a16="http://schemas.microsoft.com/office/drawing/2014/main" id="{794E24F2-4896-4370-89BF-B9F8711FC43D}"/>
                </a:ext>
              </a:extLst>
            </p:cNvPr>
            <p:cNvSpPr>
              <a:spLocks noChangeArrowheads="1"/>
            </p:cNvSpPr>
            <p:nvPr/>
          </p:nvSpPr>
          <p:spPr bwMode="auto">
            <a:xfrm>
              <a:off x="5735704" y="4314372"/>
              <a:ext cx="55496" cy="5772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grpSp>
          <p:nvGrpSpPr>
            <p:cNvPr id="39" name="Group 38">
              <a:extLst>
                <a:ext uri="{FF2B5EF4-FFF2-40B4-BE49-F238E27FC236}">
                  <a16:creationId xmlns:a16="http://schemas.microsoft.com/office/drawing/2014/main" id="{3C5B4726-2116-4C53-A99E-0130DEA3A0EB}"/>
                </a:ext>
              </a:extLst>
            </p:cNvPr>
            <p:cNvGrpSpPr/>
            <p:nvPr/>
          </p:nvGrpSpPr>
          <p:grpSpPr>
            <a:xfrm>
              <a:off x="6580927" y="4414910"/>
              <a:ext cx="241194" cy="93043"/>
              <a:chOff x="6611156" y="3949543"/>
              <a:chExt cx="168631" cy="65051"/>
            </a:xfrm>
          </p:grpSpPr>
          <p:cxnSp>
            <p:nvCxnSpPr>
              <p:cNvPr id="186" name="Straight Connector 185">
                <a:extLst>
                  <a:ext uri="{FF2B5EF4-FFF2-40B4-BE49-F238E27FC236}">
                    <a16:creationId xmlns:a16="http://schemas.microsoft.com/office/drawing/2014/main" id="{99868768-503D-477B-A1C1-AB8241A11F01}"/>
                  </a:ext>
                </a:extLst>
              </p:cNvPr>
              <p:cNvCxnSpPr/>
              <p:nvPr/>
            </p:nvCxnSpPr>
            <p:spPr>
              <a:xfrm>
                <a:off x="6611156" y="3992560"/>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7C3BD1C4-98F9-4483-9502-2624C4090922}"/>
                  </a:ext>
                </a:extLst>
              </p:cNvPr>
              <p:cNvSpPr/>
              <p:nvPr/>
            </p:nvSpPr>
            <p:spPr bwMode="auto">
              <a:xfrm>
                <a:off x="6670151" y="3966128"/>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微软雅黑" panose="020B0503020204020204" pitchFamily="34" charset="-122"/>
                  <a:cs typeface="Segoe UI" pitchFamily="34" charset="0"/>
                </a:endParaRPr>
              </a:p>
            </p:txBody>
          </p:sp>
          <p:sp>
            <p:nvSpPr>
              <p:cNvPr id="188" name="Multiplication Sign 187">
                <a:extLst>
                  <a:ext uri="{FF2B5EF4-FFF2-40B4-BE49-F238E27FC236}">
                    <a16:creationId xmlns:a16="http://schemas.microsoft.com/office/drawing/2014/main" id="{7C599620-5E1D-4B4E-B408-6AD10902A31A}"/>
                  </a:ext>
                </a:extLst>
              </p:cNvPr>
              <p:cNvSpPr/>
              <p:nvPr/>
            </p:nvSpPr>
            <p:spPr bwMode="auto">
              <a:xfrm>
                <a:off x="6714736" y="3949543"/>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125" name="Rectangle 124">
              <a:extLst>
                <a:ext uri="{FF2B5EF4-FFF2-40B4-BE49-F238E27FC236}">
                  <a16:creationId xmlns:a16="http://schemas.microsoft.com/office/drawing/2014/main" id="{5A4E304F-9FCC-4DAD-A286-6E60D0996D0D}"/>
                </a:ext>
              </a:extLst>
            </p:cNvPr>
            <p:cNvSpPr/>
            <p:nvPr/>
          </p:nvSpPr>
          <p:spPr>
            <a:xfrm>
              <a:off x="4664719" y="4649749"/>
              <a:ext cx="1353312" cy="609988"/>
            </a:xfrm>
            <a:prstGeom prst="rect">
              <a:avLst/>
            </a:prstGeom>
            <a:noFill/>
            <a:ln w="38100">
              <a:solidFill>
                <a:srgbClr val="CDCDC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cxnSp>
          <p:nvCxnSpPr>
            <p:cNvPr id="126" name="Straight Connector 125">
              <a:extLst>
                <a:ext uri="{FF2B5EF4-FFF2-40B4-BE49-F238E27FC236}">
                  <a16:creationId xmlns:a16="http://schemas.microsoft.com/office/drawing/2014/main" id="{0F60D1CD-2CFD-4B14-8342-BF766D7D8A01}"/>
                </a:ext>
              </a:extLst>
            </p:cNvPr>
            <p:cNvCxnSpPr>
              <a:cxnSpLocks/>
            </p:cNvCxnSpPr>
            <p:nvPr/>
          </p:nvCxnSpPr>
          <p:spPr>
            <a:xfrm flipV="1">
              <a:off x="4734118" y="4773638"/>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8B25D793-C084-484C-98B5-3D6053D33CE3}"/>
                </a:ext>
              </a:extLst>
            </p:cNvPr>
            <p:cNvCxnSpPr>
              <a:cxnSpLocks/>
            </p:cNvCxnSpPr>
            <p:nvPr/>
          </p:nvCxnSpPr>
          <p:spPr>
            <a:xfrm flipV="1">
              <a:off x="4732880" y="4943565"/>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30F042-B3E3-4A74-A246-EF80808C51DF}"/>
                </a:ext>
              </a:extLst>
            </p:cNvPr>
            <p:cNvCxnSpPr>
              <a:cxnSpLocks/>
            </p:cNvCxnSpPr>
            <p:nvPr/>
          </p:nvCxnSpPr>
          <p:spPr>
            <a:xfrm flipV="1">
              <a:off x="4732880" y="5114730"/>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55A71600-9CB4-4979-81EE-06C54EF74680}"/>
                </a:ext>
              </a:extLst>
            </p:cNvPr>
            <p:cNvCxnSpPr>
              <a:cxnSpLocks/>
            </p:cNvCxnSpPr>
            <p:nvPr/>
          </p:nvCxnSpPr>
          <p:spPr>
            <a:xfrm flipV="1">
              <a:off x="4765427" y="551128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84C5D111-9526-4762-82A1-27D6A7C0BF37}"/>
                </a:ext>
              </a:extLst>
            </p:cNvPr>
            <p:cNvCxnSpPr>
              <a:cxnSpLocks/>
            </p:cNvCxnSpPr>
            <p:nvPr/>
          </p:nvCxnSpPr>
          <p:spPr>
            <a:xfrm flipV="1">
              <a:off x="4764188" y="569609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a:extLst>
                <a:ext uri="{FF2B5EF4-FFF2-40B4-BE49-F238E27FC236}">
                  <a16:creationId xmlns:a16="http://schemas.microsoft.com/office/drawing/2014/main" id="{704D27B3-B2A7-4947-8701-D5575157D5EF}"/>
                </a:ext>
              </a:extLst>
            </p:cNvPr>
            <p:cNvCxnSpPr>
              <a:cxnSpLocks/>
            </p:cNvCxnSpPr>
            <p:nvPr/>
          </p:nvCxnSpPr>
          <p:spPr>
            <a:xfrm flipV="1">
              <a:off x="4770391" y="5895794"/>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1C9847F2-3758-4C5E-99FA-15AFBEB07D9C}"/>
                </a:ext>
              </a:extLst>
            </p:cNvPr>
            <p:cNvCxnSpPr>
              <a:cxnSpLocks/>
            </p:cNvCxnSpPr>
            <p:nvPr/>
          </p:nvCxnSpPr>
          <p:spPr>
            <a:xfrm flipV="1">
              <a:off x="5495259" y="5510241"/>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a:extLst>
                <a:ext uri="{FF2B5EF4-FFF2-40B4-BE49-F238E27FC236}">
                  <a16:creationId xmlns:a16="http://schemas.microsoft.com/office/drawing/2014/main" id="{D1A02BBF-2BFA-49A2-ACC2-F9581B325EFD}"/>
                </a:ext>
              </a:extLst>
            </p:cNvPr>
            <p:cNvCxnSpPr>
              <a:cxnSpLocks/>
            </p:cNvCxnSpPr>
            <p:nvPr/>
          </p:nvCxnSpPr>
          <p:spPr>
            <a:xfrm flipV="1">
              <a:off x="5494021" y="5695052"/>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a:extLst>
                <a:ext uri="{FF2B5EF4-FFF2-40B4-BE49-F238E27FC236}">
                  <a16:creationId xmlns:a16="http://schemas.microsoft.com/office/drawing/2014/main" id="{6F805FD1-1EA9-48DD-8C7F-DAC651BDC37D}"/>
                </a:ext>
              </a:extLst>
            </p:cNvPr>
            <p:cNvCxnSpPr>
              <a:cxnSpLocks/>
            </p:cNvCxnSpPr>
            <p:nvPr/>
          </p:nvCxnSpPr>
          <p:spPr>
            <a:xfrm flipV="1">
              <a:off x="5500224" y="5894746"/>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4" name="Group 123">
            <a:extLst>
              <a:ext uri="{FF2B5EF4-FFF2-40B4-BE49-F238E27FC236}">
                <a16:creationId xmlns:a16="http://schemas.microsoft.com/office/drawing/2014/main" id="{8161B505-F22F-4516-8363-CA1EDC64ABCF}"/>
              </a:ext>
              <a:ext uri="{C183D7F6-B498-43B3-948B-1728B52AA6E4}">
                <adec:decorative xmlns:adec="http://schemas.microsoft.com/office/drawing/2017/decorative" val="1"/>
              </a:ext>
            </a:extLst>
          </p:cNvPr>
          <p:cNvGrpSpPr/>
          <p:nvPr/>
        </p:nvGrpSpPr>
        <p:grpSpPr>
          <a:xfrm>
            <a:off x="6109854" y="4649749"/>
            <a:ext cx="680782" cy="1129246"/>
            <a:chOff x="8538275" y="2827836"/>
            <a:chExt cx="680782" cy="1129246"/>
          </a:xfrm>
        </p:grpSpPr>
        <p:sp>
          <p:nvSpPr>
            <p:cNvPr id="143" name="Rectangle 142">
              <a:extLst>
                <a:ext uri="{FF2B5EF4-FFF2-40B4-BE49-F238E27FC236}">
                  <a16:creationId xmlns:a16="http://schemas.microsoft.com/office/drawing/2014/main" id="{02130F82-886E-4D8F-904C-96A4D414C2F0}"/>
                </a:ext>
              </a:extLst>
            </p:cNvPr>
            <p:cNvSpPr/>
            <p:nvPr/>
          </p:nvSpPr>
          <p:spPr>
            <a:xfrm>
              <a:off x="8538275" y="2827836"/>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44" name="TextBox 143">
              <a:extLst>
                <a:ext uri="{FF2B5EF4-FFF2-40B4-BE49-F238E27FC236}">
                  <a16:creationId xmlns:a16="http://schemas.microsoft.com/office/drawing/2014/main" id="{FA48DD17-8AFC-4052-93B7-2DB8BD819FCA}"/>
                </a:ext>
              </a:extLst>
            </p:cNvPr>
            <p:cNvSpPr txBox="1"/>
            <p:nvPr/>
          </p:nvSpPr>
          <p:spPr>
            <a:xfrm>
              <a:off x="8613762" y="2867989"/>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panose="020B0502040204020203" pitchFamily="34" charset="0"/>
                <a:ea typeface="微软雅黑" panose="020B0503020204020204" pitchFamily="34" charset="-122"/>
                <a:cs typeface="+mn-cs"/>
              </a:endParaRPr>
            </a:p>
          </p:txBody>
        </p:sp>
        <p:cxnSp>
          <p:nvCxnSpPr>
            <p:cNvPr id="145" name="Straight Connector 144">
              <a:extLst>
                <a:ext uri="{FF2B5EF4-FFF2-40B4-BE49-F238E27FC236}">
                  <a16:creationId xmlns:a16="http://schemas.microsoft.com/office/drawing/2014/main" id="{231EF79D-4F07-40EE-A43F-99F73350F141}"/>
                </a:ext>
              </a:extLst>
            </p:cNvPr>
            <p:cNvCxnSpPr>
              <a:cxnSpLocks/>
            </p:cNvCxnSpPr>
            <p:nvPr/>
          </p:nvCxnSpPr>
          <p:spPr>
            <a:xfrm flipV="1">
              <a:off x="8856371" y="2946396"/>
              <a:ext cx="274320" cy="1047"/>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74" name="Rectangle 173">
              <a:extLst>
                <a:ext uri="{FF2B5EF4-FFF2-40B4-BE49-F238E27FC236}">
                  <a16:creationId xmlns:a16="http://schemas.microsoft.com/office/drawing/2014/main" id="{95979619-BF34-4606-8BE9-CB34FBA5D42C}"/>
                </a:ext>
              </a:extLst>
            </p:cNvPr>
            <p:cNvSpPr/>
            <p:nvPr/>
          </p:nvSpPr>
          <p:spPr>
            <a:xfrm>
              <a:off x="8538275" y="3179162"/>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83" name="TextBox 182">
              <a:extLst>
                <a:ext uri="{FF2B5EF4-FFF2-40B4-BE49-F238E27FC236}">
                  <a16:creationId xmlns:a16="http://schemas.microsoft.com/office/drawing/2014/main" id="{1B04432E-D5FB-4611-A794-525CD86BF7C1}"/>
                </a:ext>
              </a:extLst>
            </p:cNvPr>
            <p:cNvSpPr txBox="1"/>
            <p:nvPr/>
          </p:nvSpPr>
          <p:spPr>
            <a:xfrm>
              <a:off x="8613762" y="3219315"/>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panose="020B0502040204020203" pitchFamily="34" charset="0"/>
                <a:ea typeface="微软雅黑" panose="020B0503020204020204" pitchFamily="34" charset="-122"/>
                <a:cs typeface="+mn-cs"/>
              </a:endParaRPr>
            </a:p>
          </p:txBody>
        </p:sp>
        <p:cxnSp>
          <p:nvCxnSpPr>
            <p:cNvPr id="185" name="Straight Connector 184">
              <a:extLst>
                <a:ext uri="{FF2B5EF4-FFF2-40B4-BE49-F238E27FC236}">
                  <a16:creationId xmlns:a16="http://schemas.microsoft.com/office/drawing/2014/main" id="{58A728F7-33E7-43E4-86F9-57A1EBE41915}"/>
                </a:ext>
              </a:extLst>
            </p:cNvPr>
            <p:cNvCxnSpPr>
              <a:cxnSpLocks/>
            </p:cNvCxnSpPr>
            <p:nvPr/>
          </p:nvCxnSpPr>
          <p:spPr>
            <a:xfrm flipV="1">
              <a:off x="8856371" y="3297722"/>
              <a:ext cx="274320" cy="1047"/>
            </a:xfrm>
            <a:prstGeom prst="line">
              <a:avLst/>
            </a:pr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89" name="FolderHorizontal_F12B" title="Icon of a folder">
              <a:extLst>
                <a:ext uri="{FF2B5EF4-FFF2-40B4-BE49-F238E27FC236}">
                  <a16:creationId xmlns:a16="http://schemas.microsoft.com/office/drawing/2014/main" id="{8420E27C-CEA2-452F-A50C-FC28D5C22552}"/>
                </a:ext>
              </a:extLst>
            </p:cNvPr>
            <p:cNvSpPr>
              <a:spLocks noChangeAspect="1" noEditPoints="1"/>
            </p:cNvSpPr>
            <p:nvPr/>
          </p:nvSpPr>
          <p:spPr bwMode="auto">
            <a:xfrm>
              <a:off x="8625419" y="3588151"/>
              <a:ext cx="502759" cy="3689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D0D0D"/>
                </a:solidFill>
                <a:effectLst/>
                <a:uLnTx/>
                <a:uFillTx/>
                <a:latin typeface="Segoe UI" panose="020B0502040204020203" pitchFamily="34" charset="0"/>
                <a:ea typeface="微软雅黑" panose="020B0503020204020204" pitchFamily="34" charset="-122"/>
                <a:cs typeface="+mn-cs"/>
              </a:endParaRPr>
            </a:p>
          </p:txBody>
        </p:sp>
      </p:grpSp>
      <p:sp>
        <p:nvSpPr>
          <p:cNvPr id="4" name="Title 3">
            <a:extLst>
              <a:ext uri="{FF2B5EF4-FFF2-40B4-BE49-F238E27FC236}">
                <a16:creationId xmlns:a16="http://schemas.microsoft.com/office/drawing/2014/main" id="{26939DCA-D6D4-4275-9FC4-262B7D213640}"/>
              </a:ext>
            </a:extLst>
          </p:cNvPr>
          <p:cNvSpPr>
            <a:spLocks noGrp="1"/>
          </p:cNvSpPr>
          <p:nvPr>
            <p:ph type="title" idx="4294967295"/>
          </p:nvPr>
        </p:nvSpPr>
        <p:spPr>
          <a:xfrm>
            <a:off x="960120" y="477838"/>
            <a:ext cx="10058718" cy="554037"/>
          </a:xfrm>
        </p:spPr>
        <p:txBody>
          <a:bodyPr>
            <a:noAutofit/>
          </a:bodyPr>
          <a:lstStyle/>
          <a:p>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在工作完成的地点扩展每种体验</a:t>
            </a:r>
          </a:p>
        </p:txBody>
      </p:sp>
    </p:spTree>
    <p:extLst>
      <p:ext uri="{BB962C8B-B14F-4D97-AF65-F5344CB8AC3E}">
        <p14:creationId xmlns:p14="http://schemas.microsoft.com/office/powerpoint/2010/main" val="2198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200"/>
                                        <p:tgtEl>
                                          <p:spTgt spid="127"/>
                                        </p:tgtEl>
                                      </p:cBhvr>
                                    </p:animEffect>
                                  </p:childTnLst>
                                </p:cTn>
                              </p:par>
                              <p:par>
                                <p:cTn id="8" presetID="6" presetClass="emph" presetSubtype="0" accel="100000" autoRev="1" fill="hold" grpId="1" nodeType="withEffect">
                                  <p:stCondLst>
                                    <p:cond delay="0"/>
                                  </p:stCondLst>
                                  <p:childTnLst>
                                    <p:animScale>
                                      <p:cBhvr>
                                        <p:cTn id="9" dur="400" fill="hold"/>
                                        <p:tgtEl>
                                          <p:spTgt spid="127"/>
                                        </p:tgtEl>
                                      </p:cBhvr>
                                      <p:by x="40000" y="40000"/>
                                    </p:animScale>
                                  </p:childTnLst>
                                </p:cTn>
                              </p:par>
                              <p:par>
                                <p:cTn id="10" presetID="10" presetClass="entr" presetSubtype="0" fill="hold" grpId="0" nodeType="withEffect">
                                  <p:stCondLst>
                                    <p:cond delay="40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200"/>
                                        <p:tgtEl>
                                          <p:spTgt spid="120"/>
                                        </p:tgtEl>
                                      </p:cBhvr>
                                    </p:animEffect>
                                  </p:childTnLst>
                                </p:cTn>
                              </p:par>
                              <p:par>
                                <p:cTn id="13" presetID="6" presetClass="emph" presetSubtype="0" accel="100000" autoRev="1" fill="hold" grpId="1" nodeType="withEffect">
                                  <p:stCondLst>
                                    <p:cond delay="0"/>
                                  </p:stCondLst>
                                  <p:childTnLst>
                                    <p:animScale>
                                      <p:cBhvr>
                                        <p:cTn id="14" dur="400" fill="hold"/>
                                        <p:tgtEl>
                                          <p:spTgt spid="120"/>
                                        </p:tgtEl>
                                      </p:cBhvr>
                                      <p:by x="40000" y="40000"/>
                                    </p:animScale>
                                  </p:childTnLst>
                                </p:cTn>
                              </p:par>
                              <p:par>
                                <p:cTn id="15" presetID="10" presetClass="entr" presetSubtype="0" fill="hold" grpId="0" nodeType="withEffect">
                                  <p:stCondLst>
                                    <p:cond delay="40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200"/>
                                        <p:tgtEl>
                                          <p:spTgt spid="293"/>
                                        </p:tgtEl>
                                      </p:cBhvr>
                                    </p:animEffect>
                                  </p:childTnLst>
                                </p:cTn>
                              </p:par>
                              <p:par>
                                <p:cTn id="18" presetID="6" presetClass="emph" presetSubtype="0" accel="100000" autoRev="1" fill="hold" grpId="1" nodeType="withEffect">
                                  <p:stCondLst>
                                    <p:cond delay="0"/>
                                  </p:stCondLst>
                                  <p:childTnLst>
                                    <p:animScale>
                                      <p:cBhvr>
                                        <p:cTn id="19" dur="400" fill="hold"/>
                                        <p:tgtEl>
                                          <p:spTgt spid="293"/>
                                        </p:tgtEl>
                                      </p:cBhvr>
                                      <p:by x="40000" y="40000"/>
                                    </p:animScale>
                                  </p:childTnLst>
                                </p:cTn>
                              </p:par>
                              <p:par>
                                <p:cTn id="20" presetID="10" presetClass="entr" presetSubtype="0" fill="hold" grpId="0" nodeType="withEffect">
                                  <p:stCondLst>
                                    <p:cond delay="40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200"/>
                                        <p:tgtEl>
                                          <p:spTgt spid="122"/>
                                        </p:tgtEl>
                                      </p:cBhvr>
                                    </p:animEffect>
                                  </p:childTnLst>
                                </p:cTn>
                              </p:par>
                              <p:par>
                                <p:cTn id="23" presetID="6" presetClass="emph" presetSubtype="0" accel="100000" autoRev="1" fill="hold" grpId="1" nodeType="withEffect">
                                  <p:stCondLst>
                                    <p:cond delay="0"/>
                                  </p:stCondLst>
                                  <p:childTnLst>
                                    <p:animScale>
                                      <p:cBhvr>
                                        <p:cTn id="24" dur="400" fill="hold"/>
                                        <p:tgtEl>
                                          <p:spTgt spid="122"/>
                                        </p:tgtEl>
                                      </p:cBhvr>
                                      <p:by x="40000" y="40000"/>
                                    </p:animScale>
                                  </p:childTnLst>
                                </p:cTn>
                              </p:par>
                              <p:par>
                                <p:cTn id="25" presetID="26" presetClass="emph" presetSubtype="0" fill="hold" nodeType="withEffect">
                                  <p:stCondLst>
                                    <p:cond delay="400"/>
                                  </p:stCondLst>
                                  <p:childTnLst>
                                    <p:animEffect transition="out" filter="fade">
                                      <p:cBhvr>
                                        <p:cTn id="26" dur="2000" tmFilter="0, 0; .2, .5; .8, .5; 1, 0"/>
                                        <p:tgtEl>
                                          <p:spTgt spid="124"/>
                                        </p:tgtEl>
                                      </p:cBhvr>
                                    </p:animEffect>
                                    <p:animScale>
                                      <p:cBhvr>
                                        <p:cTn id="27" dur="1000" autoRev="1" fill="hold"/>
                                        <p:tgtEl>
                                          <p:spTgt spid="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293" grpId="0" animBg="1"/>
      <p:bldP spid="293" grpId="1" animBg="1"/>
      <p:bldP spid="122" grpId="0" animBg="1"/>
      <p:bldP spid="122" grpId="1" animBg="1"/>
      <p:bldP spid="127" grpId="0" animBg="1"/>
      <p:bldP spid="1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23190-B3E0-4253-B60D-62329F80F864}"/>
              </a:ext>
            </a:extLst>
          </p:cNvPr>
          <p:cNvSpPr txBox="1">
            <a:spLocks noGrp="1"/>
          </p:cNvSpPr>
          <p:nvPr>
            <p:ph type="title" idx="4294967295"/>
          </p:nvPr>
        </p:nvSpPr>
        <p:spPr>
          <a:xfrm>
            <a:off x="584199" y="952927"/>
            <a:ext cx="609600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zh-cn" sz="3600" b="1" spc="-50" dirty="0">
                <a:ln w="3175">
                  <a:noFill/>
                </a:ln>
                <a:solidFill>
                  <a:srgbClr val="000000"/>
                </a:solidFill>
                <a:latin typeface="Segoe UI Semibold" panose="020B0702040204020203" pitchFamily="34" charset="0"/>
                <a:ea typeface="微软雅黑" panose="020B0503020204020204" pitchFamily="34" charset="-122"/>
                <a:cs typeface="Segoe UI Semibold" panose="020B0702040204020203" pitchFamily="34" charset="0"/>
              </a:rPr>
              <a:t>低代码</a:t>
            </a:r>
          </a:p>
        </p:txBody>
      </p:sp>
      <p:sp>
        <p:nvSpPr>
          <p:cNvPr id="5" name="TextBox 4">
            <a:extLst>
              <a:ext uri="{FF2B5EF4-FFF2-40B4-BE49-F238E27FC236}">
                <a16:creationId xmlns:a16="http://schemas.microsoft.com/office/drawing/2014/main" id="{6491C02E-2A93-4B6A-BF47-90FCBCA140D9}"/>
              </a:ext>
            </a:extLst>
          </p:cNvPr>
          <p:cNvSpPr txBox="1"/>
          <p:nvPr/>
        </p:nvSpPr>
        <p:spPr>
          <a:xfrm>
            <a:off x="5525424" y="5062933"/>
            <a:ext cx="6095996" cy="5539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zh-cn" sz="3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mn-cs"/>
              </a:rPr>
              <a:t>专业代码</a:t>
            </a:r>
          </a:p>
        </p:txBody>
      </p:sp>
      <p:sp>
        <p:nvSpPr>
          <p:cNvPr id="6" name="TextBox 5">
            <a:extLst>
              <a:ext uri="{FF2B5EF4-FFF2-40B4-BE49-F238E27FC236}">
                <a16:creationId xmlns:a16="http://schemas.microsoft.com/office/drawing/2014/main" id="{45A3B0F2-CC97-48A7-B5A0-C95584DAAF06}"/>
              </a:ext>
            </a:extLst>
          </p:cNvPr>
          <p:cNvSpPr txBox="1"/>
          <p:nvPr/>
        </p:nvSpPr>
        <p:spPr>
          <a:xfrm>
            <a:off x="637727" y="3276537"/>
            <a:ext cx="206938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Microsoft Teams</a:t>
            </a:r>
          </a:p>
        </p:txBody>
      </p:sp>
      <p:pic>
        <p:nvPicPr>
          <p:cNvPr id="7" name="Picture 2">
            <a:extLst>
              <a:ext uri="{FF2B5EF4-FFF2-40B4-BE49-F238E27FC236}">
                <a16:creationId xmlns:a16="http://schemas.microsoft.com/office/drawing/2014/main" id="{51018378-2878-49DA-82B9-C5C0B071007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260" y="2522011"/>
            <a:ext cx="680585" cy="632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71262-2930-4BA4-A03C-C13C53661D68}"/>
              </a:ext>
            </a:extLst>
          </p:cNvPr>
          <p:cNvSpPr txBox="1"/>
          <p:nvPr/>
        </p:nvSpPr>
        <p:spPr>
          <a:xfrm>
            <a:off x="3433883" y="3296346"/>
            <a:ext cx="93242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Excel</a:t>
            </a:r>
          </a:p>
        </p:txBody>
      </p:sp>
      <p:pic>
        <p:nvPicPr>
          <p:cNvPr id="10" name="Picture 9">
            <a:extLst>
              <a:ext uri="{FF2B5EF4-FFF2-40B4-BE49-F238E27FC236}">
                <a16:creationId xmlns:a16="http://schemas.microsoft.com/office/drawing/2014/main" id="{592BA6A7-90D3-4F21-A291-77A32E015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79" y="2179277"/>
            <a:ext cx="1358050" cy="1358050"/>
          </a:xfrm>
          <a:prstGeom prst="rect">
            <a:avLst/>
          </a:prstGeom>
        </p:spPr>
      </p:pic>
      <p:grpSp>
        <p:nvGrpSpPr>
          <p:cNvPr id="11" name="Group 10">
            <a:extLst>
              <a:ext uri="{FF2B5EF4-FFF2-40B4-BE49-F238E27FC236}">
                <a16:creationId xmlns:a16="http://schemas.microsoft.com/office/drawing/2014/main" id="{8EA8024B-2371-4A8D-85E7-8232DE5B7525}"/>
              </a:ext>
              <a:ext uri="{C183D7F6-B498-43B3-948B-1728B52AA6E4}">
                <adec:decorative xmlns:adec="http://schemas.microsoft.com/office/drawing/2017/decorative" val="1"/>
              </a:ext>
            </a:extLst>
          </p:cNvPr>
          <p:cNvGrpSpPr/>
          <p:nvPr/>
        </p:nvGrpSpPr>
        <p:grpSpPr>
          <a:xfrm>
            <a:off x="5232838" y="2179277"/>
            <a:ext cx="1741196" cy="2352768"/>
            <a:chOff x="598757" y="4485839"/>
            <a:chExt cx="1741196" cy="2352768"/>
          </a:xfrm>
        </p:grpSpPr>
        <p:sp>
          <p:nvSpPr>
            <p:cNvPr id="12" name="TextBox 11">
              <a:extLst>
                <a:ext uri="{FF2B5EF4-FFF2-40B4-BE49-F238E27FC236}">
                  <a16:creationId xmlns:a16="http://schemas.microsoft.com/office/drawing/2014/main" id="{BBD5AAA4-5C1C-413D-A7A0-29821E56A2CE}"/>
                </a:ext>
              </a:extLst>
            </p:cNvPr>
            <p:cNvSpPr txBox="1"/>
            <p:nvPr/>
          </p:nvSpPr>
          <p:spPr>
            <a:xfrm>
              <a:off x="598757" y="5545945"/>
              <a:ext cx="174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SharePoint </a:t>
              </a:r>
              <a:r>
                <a:rPr kumimoji="0" lang="zh-cn"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和 </a:t>
              </a:r>
              <a:r>
                <a:rPr kumimoji="0" lang="zh-cn"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Power Automate</a:t>
              </a:r>
            </a:p>
          </p:txBody>
        </p:sp>
        <p:pic>
          <p:nvPicPr>
            <p:cNvPr id="13" name="Picture 12" descr="A picture containing sign&#10;&#10;Description automatically generated">
              <a:extLst>
                <a:ext uri="{FF2B5EF4-FFF2-40B4-BE49-F238E27FC236}">
                  <a16:creationId xmlns:a16="http://schemas.microsoft.com/office/drawing/2014/main" id="{7D585206-9385-4868-B26F-289907B42D89}"/>
                </a:ext>
              </a:extLst>
            </p:cNvPr>
            <p:cNvPicPr>
              <a:picLocks noChangeAspect="1"/>
            </p:cNvPicPr>
            <p:nvPr/>
          </p:nvPicPr>
          <p:blipFill>
            <a:blip r:embed="rId5"/>
            <a:stretch>
              <a:fillRect/>
            </a:stretch>
          </p:blipFill>
          <p:spPr>
            <a:xfrm>
              <a:off x="830752" y="4485839"/>
              <a:ext cx="1326244" cy="1326244"/>
            </a:xfrm>
            <a:prstGeom prst="rect">
              <a:avLst/>
            </a:prstGeom>
          </p:spPr>
        </p:pic>
      </p:grpSp>
      <p:sp>
        <p:nvSpPr>
          <p:cNvPr id="15" name="Right Bracket 14">
            <a:extLst>
              <a:ext uri="{FF2B5EF4-FFF2-40B4-BE49-F238E27FC236}">
                <a16:creationId xmlns:a16="http://schemas.microsoft.com/office/drawing/2014/main" id="{CBD3F2CE-8E08-4778-818D-08C00CC01145}"/>
              </a:ext>
              <a:ext uri="{C183D7F6-B498-43B3-948B-1728B52AA6E4}">
                <adec:decorative xmlns:adec="http://schemas.microsoft.com/office/drawing/2017/decorative" val="1"/>
              </a:ext>
            </a:extLst>
          </p:cNvPr>
          <p:cNvSpPr/>
          <p:nvPr/>
        </p:nvSpPr>
        <p:spPr>
          <a:xfrm rot="16200000">
            <a:off x="3711684" y="-1327451"/>
            <a:ext cx="475679" cy="673064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6" name="Right Bracket 15">
            <a:extLst>
              <a:ext uri="{FF2B5EF4-FFF2-40B4-BE49-F238E27FC236}">
                <a16:creationId xmlns:a16="http://schemas.microsoft.com/office/drawing/2014/main" id="{38B0D6CE-9700-49D7-AC65-B2A3DF3B7ABB}"/>
              </a:ext>
              <a:ext uri="{C183D7F6-B498-43B3-948B-1728B52AA6E4}">
                <adec:decorative xmlns:adec="http://schemas.microsoft.com/office/drawing/2017/decorative" val="1"/>
              </a:ext>
            </a:extLst>
          </p:cNvPr>
          <p:cNvSpPr/>
          <p:nvPr/>
        </p:nvSpPr>
        <p:spPr>
          <a:xfrm rot="5400000">
            <a:off x="8003777" y="1164255"/>
            <a:ext cx="475679" cy="6735541"/>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nvGrpSpPr>
          <p:cNvPr id="17" name="Group 16">
            <a:extLst>
              <a:ext uri="{FF2B5EF4-FFF2-40B4-BE49-F238E27FC236}">
                <a16:creationId xmlns:a16="http://schemas.microsoft.com/office/drawing/2014/main" id="{54D336DC-79AE-40E3-9A99-16081939842D}"/>
              </a:ext>
              <a:ext uri="{C183D7F6-B498-43B3-948B-1728B52AA6E4}">
                <adec:decorative xmlns:adec="http://schemas.microsoft.com/office/drawing/2017/decorative" val="1"/>
              </a:ext>
            </a:extLst>
          </p:cNvPr>
          <p:cNvGrpSpPr/>
          <p:nvPr/>
        </p:nvGrpSpPr>
        <p:grpSpPr>
          <a:xfrm>
            <a:off x="7469849" y="2511203"/>
            <a:ext cx="1321794" cy="1586168"/>
            <a:chOff x="6343392" y="3414678"/>
            <a:chExt cx="1321794" cy="1586168"/>
          </a:xfrm>
        </p:grpSpPr>
        <p:pic>
          <p:nvPicPr>
            <p:cNvPr id="18" name="Picture 8" descr="See the source image">
              <a:extLst>
                <a:ext uri="{FF2B5EF4-FFF2-40B4-BE49-F238E27FC236}">
                  <a16:creationId xmlns:a16="http://schemas.microsoft.com/office/drawing/2014/main" id="{571A4755-9EA1-4476-8D80-D752DD13C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219" y="3414678"/>
              <a:ext cx="538250" cy="6382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8621DA1-BF20-4130-A0F2-21120BF8616D}"/>
                </a:ext>
              </a:extLst>
            </p:cNvPr>
            <p:cNvSpPr txBox="1"/>
            <p:nvPr/>
          </p:nvSpPr>
          <p:spPr>
            <a:xfrm>
              <a:off x="6343392" y="4139072"/>
              <a:ext cx="1321794"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Office </a:t>
              </a:r>
              <a:r>
                <a:rPr kumimoji="0" lang="zh-cn"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加载项</a:t>
              </a:r>
            </a:p>
          </p:txBody>
        </p:sp>
      </p:grpSp>
      <p:grpSp>
        <p:nvGrpSpPr>
          <p:cNvPr id="20" name="Group 19">
            <a:extLst>
              <a:ext uri="{FF2B5EF4-FFF2-40B4-BE49-F238E27FC236}">
                <a16:creationId xmlns:a16="http://schemas.microsoft.com/office/drawing/2014/main" id="{B5CAA7F5-0E37-49EB-AFCA-86C49A4D0F39}"/>
              </a:ext>
              <a:ext uri="{C183D7F6-B498-43B3-948B-1728B52AA6E4}">
                <adec:decorative xmlns:adec="http://schemas.microsoft.com/office/drawing/2017/decorative" val="1"/>
              </a:ext>
            </a:extLst>
          </p:cNvPr>
          <p:cNvGrpSpPr/>
          <p:nvPr/>
        </p:nvGrpSpPr>
        <p:grpSpPr>
          <a:xfrm>
            <a:off x="9044013" y="2179335"/>
            <a:ext cx="2749644" cy="1449991"/>
            <a:chOff x="8240203" y="3955772"/>
            <a:chExt cx="2749644" cy="1449991"/>
          </a:xfrm>
        </p:grpSpPr>
        <p:sp>
          <p:nvSpPr>
            <p:cNvPr id="21" name="TextBox 20">
              <a:extLst>
                <a:ext uri="{FF2B5EF4-FFF2-40B4-BE49-F238E27FC236}">
                  <a16:creationId xmlns:a16="http://schemas.microsoft.com/office/drawing/2014/main" id="{08926530-CD81-477C-A54B-333868F7B762}"/>
                </a:ext>
              </a:extLst>
            </p:cNvPr>
            <p:cNvSpPr txBox="1"/>
            <p:nvPr/>
          </p:nvSpPr>
          <p:spPr>
            <a:xfrm>
              <a:off x="8240203" y="4974876"/>
              <a:ext cx="274964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可操作邮件</a:t>
              </a:r>
            </a:p>
          </p:txBody>
        </p:sp>
        <p:pic>
          <p:nvPicPr>
            <p:cNvPr id="22" name="Picture 21" descr="A close up of a logo&#10;&#10;Description automatically generated">
              <a:extLst>
                <a:ext uri="{FF2B5EF4-FFF2-40B4-BE49-F238E27FC236}">
                  <a16:creationId xmlns:a16="http://schemas.microsoft.com/office/drawing/2014/main" id="{5668B7C1-BF86-41C2-AE26-10C2A4EBC7C1}"/>
                </a:ext>
              </a:extLst>
            </p:cNvPr>
            <p:cNvPicPr>
              <a:picLocks noChangeAspect="1"/>
            </p:cNvPicPr>
            <p:nvPr/>
          </p:nvPicPr>
          <p:blipFill>
            <a:blip r:embed="rId7"/>
            <a:stretch>
              <a:fillRect/>
            </a:stretch>
          </p:blipFill>
          <p:spPr>
            <a:xfrm>
              <a:off x="8954938" y="3955772"/>
              <a:ext cx="1225568" cy="1225568"/>
            </a:xfrm>
            <a:prstGeom prst="rect">
              <a:avLst/>
            </a:prstGeom>
          </p:spPr>
        </p:pic>
      </p:grpSp>
    </p:spTree>
    <p:extLst>
      <p:ext uri="{BB962C8B-B14F-4D97-AF65-F5344CB8AC3E}">
        <p14:creationId xmlns:p14="http://schemas.microsoft.com/office/powerpoint/2010/main" val="2120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 presetClass="entr" presetSubtype="2"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b="1" dirty="0">
                <a:latin typeface="Segoe UI Semibold" panose="020B0702040204020203" pitchFamily="34" charset="0"/>
                <a:ea typeface="微软雅黑" panose="020B0503020204020204" pitchFamily="34" charset="-122"/>
                <a:cs typeface="Segoe UI"/>
              </a:rPr>
              <a:t>实施 </a:t>
            </a:r>
            <a:r>
              <a:rPr lang="zh-cn" dirty="0">
                <a:latin typeface="Segoe UI Semibold" panose="020B0702040204020203" pitchFamily="34" charset="0"/>
                <a:ea typeface="微软雅黑" panose="020B0503020204020204" pitchFamily="34" charset="-122"/>
                <a:cs typeface="Segoe UI"/>
              </a:rPr>
              <a:t>Microsoft </a:t>
            </a:r>
            <a:r>
              <a:rPr lang="zh-cn" b="1" dirty="0">
                <a:latin typeface="Segoe UI Semibold" panose="020B0702040204020203" pitchFamily="34" charset="0"/>
                <a:ea typeface="微软雅黑" panose="020B0503020204020204" pitchFamily="34" charset="-122"/>
                <a:cs typeface="Segoe UI"/>
              </a:rPr>
              <a:t>身份（第一部分）</a:t>
            </a:r>
            <a:endParaRPr lang="en-US" b="1"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1669374" y="2782255"/>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Microsoft 身份平台入门</a:t>
            </a:r>
          </a:p>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注册应用程序</a:t>
            </a:r>
          </a:p>
          <a:p>
            <a:pPr algn="l"/>
            <a:endParaRPr lang="en-US" sz="24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035178"/>
            <a:ext cx="9144000" cy="498598"/>
          </a:xfrm>
        </p:spPr>
        <p:txBody>
          <a:bodyPr/>
          <a:lstStyle/>
          <a:p>
            <a:r>
              <a:rPr lang="zh-cn" dirty="0">
                <a:ln w="3175">
                  <a:noFill/>
                </a:ln>
                <a:solidFill>
                  <a:schemeClr val="tx1"/>
                </a:solidFill>
                <a:latin typeface="Segoe UI Semibold" panose="020B0702040204020203" pitchFamily="34" charset="0"/>
                <a:ea typeface="微软雅黑" panose="020B0503020204020204" pitchFamily="34" charset="-122"/>
                <a:cs typeface="Segoe UI Semibold" panose="020B0702040204020203" pitchFamily="34" charset="0"/>
              </a:rPr>
              <a:t>Microsoft </a:t>
            </a:r>
            <a:r>
              <a:rPr lang="zh-cn" b="1" dirty="0">
                <a:ln w="3175">
                  <a:noFill/>
                </a:ln>
                <a:solidFill>
                  <a:schemeClr val="tx1"/>
                </a:solidFill>
                <a:latin typeface="Segoe UI Semibold" panose="020B0702040204020203" pitchFamily="34" charset="0"/>
                <a:ea typeface="微软雅黑" panose="020B0503020204020204" pitchFamily="34" charset="-122"/>
                <a:cs typeface="Segoe UI Semibold" panose="020B0702040204020203" pitchFamily="34" charset="0"/>
              </a:rPr>
              <a:t>身份概述</a:t>
            </a:r>
          </a:p>
        </p:txBody>
      </p:sp>
    </p:spTree>
    <p:extLst>
      <p:ext uri="{BB962C8B-B14F-4D97-AF65-F5344CB8AC3E}">
        <p14:creationId xmlns:p14="http://schemas.microsoft.com/office/powerpoint/2010/main" val="1805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身份简介</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1292662"/>
          </a:xfrm>
        </p:spPr>
        <p:txBody>
          <a:bodyPr/>
          <a:lstStyle/>
          <a:p>
            <a:pPr marL="0" indent="0" algn="just">
              <a:buNone/>
            </a:pPr>
            <a:r>
              <a:rPr lang="zh-cn" dirty="0">
                <a:latin typeface="Segoe UI" panose="020B0502040204020203" pitchFamily="34" charset="0"/>
                <a:ea typeface="微软雅黑" panose="020B0503020204020204" pitchFamily="34" charset="-122"/>
                <a:cs typeface="Segoe UI" panose="020B0502040204020203" pitchFamily="34" charset="0"/>
              </a:rPr>
              <a:t>Microsoft 身份平台支持开发人员构建可登录所有 Microsoft 身份的应用程序，并获取令牌来调用 Microsoft API（如 Microsoft Graph）或开发人员构建的 API。</a:t>
            </a:r>
          </a:p>
        </p:txBody>
      </p:sp>
    </p:spTree>
    <p:extLst>
      <p:ext uri="{BB962C8B-B14F-4D97-AF65-F5344CB8AC3E}">
        <p14:creationId xmlns:p14="http://schemas.microsoft.com/office/powerpoint/2010/main" val="3585694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身份概述</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latin typeface="Segoe UI" panose="020B05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pic>
        <p:nvPicPr>
          <p:cNvPr id="2" name="Picture 1" descr="屏幕截图，身份作为用户、资源和策略之间的交集">
            <a:extLst>
              <a:ext uri="{FF2B5EF4-FFF2-40B4-BE49-F238E27FC236}">
                <a16:creationId xmlns:a16="http://schemas.microsoft.com/office/drawing/2014/main" id="{5ABEE7C8-0FBC-4FA5-9C2C-23FC7B1C4C6A}"/>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8816" y="1981666"/>
            <a:ext cx="4349744" cy="3961238"/>
          </a:xfrm>
          <a:prstGeom prst="rect">
            <a:avLst/>
          </a:prstGeom>
        </p:spPr>
      </p:pic>
      <p:sp>
        <p:nvSpPr>
          <p:cNvPr id="7" name="Text Placeholder 4">
            <a:extLst>
              <a:ext uri="{FF2B5EF4-FFF2-40B4-BE49-F238E27FC236}">
                <a16:creationId xmlns:a16="http://schemas.microsoft.com/office/drawing/2014/main" id="{41161FEA-1802-4680-9C95-C8D27692D144}"/>
              </a:ext>
            </a:extLst>
          </p:cNvPr>
          <p:cNvSpPr txBox="1">
            <a:spLocks/>
          </p:cNvSpPr>
          <p:nvPr/>
        </p:nvSpPr>
        <p:spPr>
          <a:xfrm>
            <a:off x="586390" y="1434370"/>
            <a:ext cx="7392484" cy="36071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atin typeface="Segoe UI" panose="020B0502040204020203" pitchFamily="34" charset="0"/>
                <a:ea typeface="微软雅黑" panose="020B0503020204020204" pitchFamily="34" charset="-122"/>
                <a:cs typeface="Segoe UI" panose="020B0502040204020203" pitchFamily="34" charset="0"/>
              </a:rPr>
              <a:t>用户</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Azure AD - 员工和企业资源</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cs typeface="Segoe UI" panose="020B0502040204020203" pitchFamily="34" charset="0"/>
              </a:rPr>
              <a:t>Azure AD B2B - 合作伙伴</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cs typeface="Segoe UI" panose="020B0502040204020203" pitchFamily="34" charset="0"/>
              </a:rPr>
              <a:t>Azure AD B2C - 顾客/市民</a:t>
            </a:r>
          </a:p>
          <a:p>
            <a:r>
              <a:rPr lang="zh-cn">
                <a:latin typeface="Segoe UI" panose="020B0502040204020203" pitchFamily="34" charset="0"/>
                <a:ea typeface="微软雅黑" panose="020B0503020204020204" pitchFamily="34" charset="-122"/>
                <a:cs typeface="Segoe UI" panose="020B0502040204020203" pitchFamily="34" charset="0"/>
              </a:rPr>
              <a:t>资源</a:t>
            </a:r>
          </a:p>
          <a:p>
            <a:r>
              <a:rPr lang="zh-cn">
                <a:latin typeface="Segoe UI" panose="020B0502040204020203" pitchFamily="34" charset="0"/>
                <a:ea typeface="微软雅黑" panose="020B0503020204020204" pitchFamily="34" charset="-122"/>
                <a:cs typeface="Segoe UI" panose="020B0502040204020203" pitchFamily="34" charset="0"/>
              </a:rPr>
              <a:t>策略</a:t>
            </a:r>
          </a:p>
          <a:p>
            <a:endParaRPr lang="en-US" b="1">
              <a:latin typeface="Segoe UI Semilight" panose="020B04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593131547"/>
      </p:ext>
    </p:extLst>
  </p:cSld>
  <p:clrMapOvr>
    <a:masterClrMapping/>
  </p:clrMapOvr>
  <p:transition>
    <p:fade/>
  </p:transition>
</p:sld>
</file>

<file path=ppt/theme/theme1.xml><?xml version="1.0" encoding="utf-8"?>
<a:theme xmlns:a="http://schemas.openxmlformats.org/drawingml/2006/main" name="Baseline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line dark blue" id="{4B35F3E3-216C-4099-A540-22D3F1A8509B}" vid="{D84D645D-65ED-4E63-888F-62F0A9862447}"/>
    </a:ext>
  </a:extLst>
</a:theme>
</file>

<file path=ppt/theme/theme2.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DAE454-FA8B-4FFE-B983-086DA94D9CCB}">
  <ds:schemaRefs>
    <ds:schemaRef ds:uri="http://schemas.microsoft.com/sharepoint/v3/contenttype/forms"/>
  </ds:schemaRefs>
</ds:datastoreItem>
</file>

<file path=customXml/itemProps2.xml><?xml version="1.0" encoding="utf-8"?>
<ds:datastoreItem xmlns:ds="http://schemas.openxmlformats.org/officeDocument/2006/customXml" ds:itemID="{4CD4D03C-4B5B-4E4D-80C7-E954BA360B1F}"/>
</file>

<file path=customXml/itemProps3.xml><?xml version="1.0" encoding="utf-8"?>
<ds:datastoreItem xmlns:ds="http://schemas.openxmlformats.org/officeDocument/2006/customXml" ds:itemID="{F9DA6BC1-C5CA-4D33-A32B-6057E1285F0D}">
  <ds:schemaRefs>
    <ds:schemaRef ds:uri="http://purl.org/dc/elements/1.1/"/>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75c92904-f576-44db-8133-88c65665be3e"/>
    <ds:schemaRef ds:uri="a0deddf0-f628-451c-a763-2edd5c6ccf46"/>
  </ds:schemaRefs>
</ds:datastoreItem>
</file>

<file path=docProps/app.xml><?xml version="1.0" encoding="utf-8"?>
<Properties xmlns="http://schemas.openxmlformats.org/officeDocument/2006/extended-properties" xmlns:vt="http://schemas.openxmlformats.org/officeDocument/2006/docPropsVTypes">
  <TotalTime>87</TotalTime>
  <Words>3102</Words>
  <Application>Microsoft Office PowerPoint</Application>
  <PresentationFormat>Widescreen</PresentationFormat>
  <Paragraphs>214</Paragraphs>
  <Slides>20</Slides>
  <Notes>20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20</vt:i4>
      </vt:variant>
    </vt:vector>
  </HeadingPairs>
  <TitlesOfParts>
    <vt:vector size="34" baseType="lpstr">
      <vt:lpstr>微软雅黑</vt:lpstr>
      <vt:lpstr>Arial</vt:lpstr>
      <vt:lpstr>Calibri</vt:lpstr>
      <vt:lpstr>Calibri Light</vt:lpstr>
      <vt:lpstr>Consolas</vt:lpstr>
      <vt:lpstr>Segoe MDL2 Assets</vt:lpstr>
      <vt:lpstr>Segoe UI</vt:lpstr>
      <vt:lpstr>Segoe UI Semibold</vt:lpstr>
      <vt:lpstr>Segoe UI Semilight</vt:lpstr>
      <vt:lpstr>Wingdings</vt:lpstr>
      <vt:lpstr>Baseline dark blue</vt:lpstr>
      <vt:lpstr>Theme1 Baseline</vt:lpstr>
      <vt:lpstr>9-51052_Microsoft_Ready_Template_Light</vt:lpstr>
      <vt:lpstr>White Template</vt:lpstr>
      <vt:lpstr>协作业务流程</vt:lpstr>
      <vt:lpstr>Microsoft 365 可管理各种 日常业务流程</vt:lpstr>
      <vt:lpstr>Microsoft 365 可管理各种日常业务流程</vt:lpstr>
      <vt:lpstr>在工作完成的地点扩展每种体验</vt:lpstr>
      <vt:lpstr>低代码</vt:lpstr>
      <vt:lpstr>实施 Microsoft 身份（第一部分）</vt:lpstr>
      <vt:lpstr>Microsoft 身份概述</vt:lpstr>
      <vt:lpstr>Microsoft 身份简介</vt:lpstr>
      <vt:lpstr>Microsoft 身份概述</vt:lpstr>
      <vt:lpstr>Microsoft 身份平台概述</vt:lpstr>
      <vt:lpstr>Microsoft 身份平台概述（续）</vt:lpstr>
      <vt:lpstr>身份拓扑</vt:lpstr>
      <vt:lpstr>注册应用程序</vt:lpstr>
      <vt:lpstr>应用程序模型概述</vt:lpstr>
      <vt:lpstr>应用程序和服务主体对象</vt:lpstr>
      <vt:lpstr>确定帐户类型</vt:lpstr>
      <vt:lpstr>注册应用程序</vt:lpstr>
      <vt:lpstr>定义应用角色</vt:lpstr>
      <vt:lpstr>配置 Azure AD 应用清单</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Business Processes</dc:title>
  <dc:creator>Julie Descamp (CLEARWATER GROUP LLC)</dc:creator>
  <cp:lastModifiedBy>Zhao, Joanna</cp:lastModifiedBy>
  <cp:revision>33</cp:revision>
  <dcterms:created xsi:type="dcterms:W3CDTF">2020-07-22T18:23:30Z</dcterms:created>
  <dcterms:modified xsi:type="dcterms:W3CDTF">2020-08-14T02:46:48Z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